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533" r:id="rId2"/>
    <p:sldId id="415" r:id="rId3"/>
    <p:sldId id="515" r:id="rId4"/>
    <p:sldId id="516" r:id="rId5"/>
    <p:sldId id="506" r:id="rId6"/>
    <p:sldId id="537" r:id="rId7"/>
    <p:sldId id="534" r:id="rId8"/>
    <p:sldId id="538" r:id="rId9"/>
    <p:sldId id="539" r:id="rId10"/>
    <p:sldId id="540" r:id="rId11"/>
    <p:sldId id="541" r:id="rId12"/>
    <p:sldId id="542" r:id="rId13"/>
  </p:sldIdLst>
  <p:sldSz cx="9144000" cy="5715000" type="screen16x10"/>
  <p:notesSz cx="9866313" cy="6724650"/>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50" autoAdjust="0"/>
    <p:restoredTop sz="91134" autoAdjust="0"/>
  </p:normalViewPr>
  <p:slideViewPr>
    <p:cSldViewPr>
      <p:cViewPr varScale="1">
        <p:scale>
          <a:sx n="173" d="100"/>
          <a:sy n="173" d="100"/>
        </p:scale>
        <p:origin x="200" y="1376"/>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6334" cy="33758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587651" y="0"/>
            <a:ext cx="4276334" cy="337585"/>
          </a:xfrm>
          <a:prstGeom prst="rect">
            <a:avLst/>
          </a:prstGeom>
        </p:spPr>
        <p:txBody>
          <a:bodyPr vert="horz" lIns="91440" tIns="45720" rIns="91440" bIns="45720" rtlCol="0"/>
          <a:lstStyle>
            <a:lvl1pPr algn="r">
              <a:defRPr sz="1200"/>
            </a:lvl1pPr>
          </a:lstStyle>
          <a:p>
            <a:fld id="{E71A4475-9327-7B49-B504-F49C027B7A94}" type="datetimeFigureOut">
              <a:rPr lang="en-US" smtClean="0"/>
              <a:t>3/4/17</a:t>
            </a:fld>
            <a:endParaRPr lang="en-US"/>
          </a:p>
        </p:txBody>
      </p:sp>
      <p:sp>
        <p:nvSpPr>
          <p:cNvPr id="4" name="Footer Placeholder 3"/>
          <p:cNvSpPr>
            <a:spLocks noGrp="1"/>
          </p:cNvSpPr>
          <p:nvPr>
            <p:ph type="ftr" sz="quarter" idx="2"/>
          </p:nvPr>
        </p:nvSpPr>
        <p:spPr>
          <a:xfrm>
            <a:off x="0" y="6387065"/>
            <a:ext cx="4276334" cy="33758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587651" y="6387065"/>
            <a:ext cx="4276334" cy="337585"/>
          </a:xfrm>
          <a:prstGeom prst="rect">
            <a:avLst/>
          </a:prstGeom>
        </p:spPr>
        <p:txBody>
          <a:bodyPr vert="horz" lIns="91440" tIns="45720" rIns="91440" bIns="45720" rtlCol="0" anchor="b"/>
          <a:lstStyle>
            <a:lvl1pPr algn="r">
              <a:defRPr sz="1200"/>
            </a:lvl1pPr>
          </a:lstStyle>
          <a:p>
            <a:fld id="{976F305D-3545-B14D-9EEC-E65D26889795}" type="slidenum">
              <a:rPr lang="en-US" smtClean="0"/>
              <a:t>‹#›</a:t>
            </a:fld>
            <a:endParaRPr lang="en-US"/>
          </a:p>
        </p:txBody>
      </p:sp>
    </p:spTree>
    <p:extLst>
      <p:ext uri="{BB962C8B-B14F-4D97-AF65-F5344CB8AC3E}">
        <p14:creationId xmlns:p14="http://schemas.microsoft.com/office/powerpoint/2010/main" val="850188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276334" cy="33650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587651" y="1"/>
            <a:ext cx="4276334" cy="336503"/>
          </a:xfrm>
          <a:prstGeom prst="rect">
            <a:avLst/>
          </a:prstGeom>
        </p:spPr>
        <p:txBody>
          <a:bodyPr vert="horz" lIns="91440" tIns="45720" rIns="91440" bIns="45720" rtlCol="0"/>
          <a:lstStyle>
            <a:lvl1pPr algn="r">
              <a:defRPr sz="1200"/>
            </a:lvl1pPr>
          </a:lstStyle>
          <a:p>
            <a:fld id="{7EDE2877-BD95-1343-A552-BA2868463D4E}" type="datetimeFigureOut">
              <a:rPr lang="en-US" smtClean="0"/>
              <a:pPr/>
              <a:t>3/4/17</a:t>
            </a:fld>
            <a:endParaRPr lang="en-US" dirty="0"/>
          </a:p>
        </p:txBody>
      </p:sp>
      <p:sp>
        <p:nvSpPr>
          <p:cNvPr id="4" name="Slide Image Placeholder 3"/>
          <p:cNvSpPr>
            <a:spLocks noGrp="1" noRot="1" noChangeAspect="1"/>
          </p:cNvSpPr>
          <p:nvPr>
            <p:ph type="sldImg" idx="2"/>
          </p:nvPr>
        </p:nvSpPr>
        <p:spPr>
          <a:xfrm>
            <a:off x="2916238" y="504825"/>
            <a:ext cx="4033837" cy="25209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87563" y="3194073"/>
            <a:ext cx="7891187" cy="302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387065"/>
            <a:ext cx="4276334" cy="33650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587651" y="6387065"/>
            <a:ext cx="4276334" cy="336503"/>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997704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656555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595768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596283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297725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7681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964221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515130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 Id="rId3"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http://www.charleyssnyder.com/Bible%20Prophecy/Image%20Listing/images/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796136" cy="4312325"/>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even Churches of Revel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414" y="2394540"/>
            <a:ext cx="5015586" cy="33472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8218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94828"/>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1.  A command to write to the angel of the church of Ephesus</a:t>
            </a:r>
            <a:endParaRPr lang="en-US" sz="2400" spc="120" dirty="0" smtClean="0">
              <a:solidFill>
                <a:srgbClr val="FFFF00"/>
              </a:solidFill>
              <a:latin typeface="Times New Roman"/>
              <a:cs typeface="Times New Roman"/>
            </a:endParaRPr>
          </a:p>
        </p:txBody>
      </p:sp>
      <p:sp>
        <p:nvSpPr>
          <p:cNvPr id="7" name="TextBox 6"/>
          <p:cNvSpPr txBox="1"/>
          <p:nvPr/>
        </p:nvSpPr>
        <p:spPr>
          <a:xfrm>
            <a:off x="17393" y="352555"/>
            <a:ext cx="9084997" cy="830997"/>
          </a:xfrm>
          <a:prstGeom prst="rect">
            <a:avLst/>
          </a:prstGeom>
          <a:noFill/>
        </p:spPr>
        <p:txBody>
          <a:bodyPr wrap="square" rtlCol="0">
            <a:spAutoFit/>
          </a:bodyPr>
          <a:lstStyle/>
          <a:p>
            <a:pPr marL="446088" indent="-446088"/>
            <a:r>
              <a:rPr lang="en-US" sz="2400" spc="120" dirty="0" smtClean="0">
                <a:solidFill>
                  <a:srgbClr val="FFFF00"/>
                </a:solidFill>
                <a:latin typeface="Times New Roman"/>
                <a:cs typeface="Times New Roman"/>
              </a:rPr>
              <a:t>2.  Christ holds 7 stars in His right hand &amp; walks among the 7 lampstands</a:t>
            </a:r>
            <a:endParaRPr lang="en-US" sz="2400" spc="120" dirty="0" smtClean="0">
              <a:solidFill>
                <a:srgbClr val="FFFF00"/>
              </a:solidFill>
              <a:latin typeface="Times New Roman"/>
              <a:cs typeface="Times New Roman"/>
            </a:endParaRPr>
          </a:p>
        </p:txBody>
      </p:sp>
      <p:sp>
        <p:nvSpPr>
          <p:cNvPr id="8" name="TextBox 7"/>
          <p:cNvSpPr txBox="1"/>
          <p:nvPr/>
        </p:nvSpPr>
        <p:spPr>
          <a:xfrm>
            <a:off x="29777" y="1818024"/>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3.  He congratulates the church for its good works</a:t>
            </a:r>
            <a:endParaRPr lang="en-US" sz="2400" spc="120" dirty="0" smtClean="0">
              <a:solidFill>
                <a:srgbClr val="FFFF00"/>
              </a:solidFill>
              <a:latin typeface="Times New Roman"/>
              <a:cs typeface="Times New Roman"/>
            </a:endParaRPr>
          </a:p>
        </p:txBody>
      </p:sp>
      <p:sp>
        <p:nvSpPr>
          <p:cNvPr id="9" name="TextBox 8"/>
          <p:cNvSpPr txBox="1"/>
          <p:nvPr/>
        </p:nvSpPr>
        <p:spPr>
          <a:xfrm>
            <a:off x="-13544" y="3260371"/>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4.  They have abandoned the love that they had at first</a:t>
            </a:r>
            <a:endParaRPr lang="en-US" sz="2400" spc="120" dirty="0" smtClean="0">
              <a:solidFill>
                <a:srgbClr val="FFFF00"/>
              </a:solidFill>
              <a:latin typeface="Times New Roman"/>
              <a:cs typeface="Times New Roman"/>
            </a:endParaRPr>
          </a:p>
        </p:txBody>
      </p:sp>
      <p:sp>
        <p:nvSpPr>
          <p:cNvPr id="11" name="TextBox 10"/>
          <p:cNvSpPr txBox="1"/>
          <p:nvPr/>
        </p:nvSpPr>
        <p:spPr>
          <a:xfrm>
            <a:off x="-16542" y="3922252"/>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5.  Repent </a:t>
            </a:r>
            <a:r>
              <a:rPr lang="mr-IN" sz="2400" spc="120" dirty="0" smtClean="0">
                <a:solidFill>
                  <a:srgbClr val="FFFF00"/>
                </a:solidFill>
                <a:latin typeface="Times New Roman"/>
                <a:cs typeface="Times New Roman"/>
              </a:rPr>
              <a:t>–</a:t>
            </a:r>
            <a:r>
              <a:rPr lang="en-US" sz="2400" spc="120" dirty="0" smtClean="0">
                <a:solidFill>
                  <a:srgbClr val="FFFF00"/>
                </a:solidFill>
                <a:latin typeface="Times New Roman"/>
                <a:cs typeface="Times New Roman"/>
              </a:rPr>
              <a:t> Love like you used to love</a:t>
            </a:r>
            <a:endParaRPr lang="en-US" sz="2400" spc="120" dirty="0" smtClean="0">
              <a:solidFill>
                <a:srgbClr val="FFFF00"/>
              </a:solidFill>
              <a:latin typeface="Times New Roman"/>
              <a:cs typeface="Times New Roman"/>
            </a:endParaRPr>
          </a:p>
        </p:txBody>
      </p:sp>
      <p:sp>
        <p:nvSpPr>
          <p:cNvPr id="12" name="TextBox 11"/>
          <p:cNvSpPr txBox="1"/>
          <p:nvPr/>
        </p:nvSpPr>
        <p:spPr>
          <a:xfrm>
            <a:off x="-13543" y="4848185"/>
            <a:ext cx="9084997"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6.  Do you accept this or deny it????</a:t>
            </a:r>
            <a:endParaRPr lang="en-US" sz="2400" spc="120" dirty="0" smtClean="0">
              <a:solidFill>
                <a:schemeClr val="bg1"/>
              </a:solidFill>
              <a:latin typeface="Times New Roman"/>
              <a:cs typeface="Times New Roman"/>
            </a:endParaRPr>
          </a:p>
        </p:txBody>
      </p:sp>
      <p:sp>
        <p:nvSpPr>
          <p:cNvPr id="14" name="TextBox 13"/>
          <p:cNvSpPr txBox="1"/>
          <p:nvPr/>
        </p:nvSpPr>
        <p:spPr>
          <a:xfrm>
            <a:off x="0" y="5253335"/>
            <a:ext cx="9084997"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7.  A promise to those who conquer the problem</a:t>
            </a:r>
            <a:endParaRPr lang="en-US" sz="2400" spc="120" dirty="0" smtClean="0">
              <a:solidFill>
                <a:schemeClr val="bg1"/>
              </a:solidFill>
              <a:latin typeface="Times New Roman"/>
              <a:cs typeface="Times New Roman"/>
            </a:endParaRPr>
          </a:p>
        </p:txBody>
      </p:sp>
      <p:sp>
        <p:nvSpPr>
          <p:cNvPr id="15" name="TextBox 14"/>
          <p:cNvSpPr txBox="1"/>
          <p:nvPr/>
        </p:nvSpPr>
        <p:spPr>
          <a:xfrm>
            <a:off x="2123728" y="674469"/>
            <a:ext cx="6788059" cy="1200329"/>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There is a spiritual dimension to the church.</a:t>
            </a:r>
          </a:p>
          <a:p>
            <a:pPr marL="342900" indent="-342900">
              <a:buFont typeface="Arial" charset="0"/>
              <a:buChar char="•"/>
            </a:pPr>
            <a:r>
              <a:rPr lang="en-US" sz="2400" spc="120" dirty="0" smtClean="0">
                <a:solidFill>
                  <a:schemeClr val="bg1"/>
                </a:solidFill>
                <a:latin typeface="Times New Roman"/>
                <a:cs typeface="Times New Roman"/>
              </a:rPr>
              <a:t>Christ is the source of the light</a:t>
            </a:r>
          </a:p>
          <a:p>
            <a:pPr marL="342900" indent="-342900">
              <a:buFont typeface="Arial" charset="0"/>
              <a:buChar char="•"/>
            </a:pPr>
            <a:r>
              <a:rPr lang="en-US" sz="2400" spc="120" dirty="0" smtClean="0">
                <a:solidFill>
                  <a:schemeClr val="bg1"/>
                </a:solidFill>
                <a:latin typeface="Times New Roman"/>
                <a:cs typeface="Times New Roman"/>
              </a:rPr>
              <a:t>He is very aware of everything a church does</a:t>
            </a:r>
            <a:endParaRPr lang="en-US" sz="2400" spc="120" dirty="0" smtClean="0">
              <a:solidFill>
                <a:schemeClr val="bg1"/>
              </a:solidFill>
              <a:latin typeface="Times New Roman"/>
              <a:cs typeface="Times New Roman"/>
            </a:endParaRPr>
          </a:p>
        </p:txBody>
      </p:sp>
      <p:sp>
        <p:nvSpPr>
          <p:cNvPr id="17" name="TextBox 16"/>
          <p:cNvSpPr txBox="1"/>
          <p:nvPr/>
        </p:nvSpPr>
        <p:spPr>
          <a:xfrm>
            <a:off x="467544" y="2202906"/>
            <a:ext cx="8647230" cy="1200329"/>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They toil / labour / work hard for the Kingdom of God</a:t>
            </a:r>
          </a:p>
          <a:p>
            <a:pPr marL="342900" indent="-342900">
              <a:buFont typeface="Arial" charset="0"/>
              <a:buChar char="•"/>
            </a:pPr>
            <a:r>
              <a:rPr lang="en-US" sz="2400" spc="120" dirty="0" smtClean="0">
                <a:solidFill>
                  <a:schemeClr val="bg1"/>
                </a:solidFill>
                <a:latin typeface="Times New Roman"/>
                <a:cs typeface="Times New Roman"/>
              </a:rPr>
              <a:t>Patiently endure hardship and persecution</a:t>
            </a:r>
          </a:p>
          <a:p>
            <a:pPr marL="342900" indent="-342900">
              <a:buFont typeface="Arial" charset="0"/>
              <a:buChar char="•"/>
            </a:pPr>
            <a:r>
              <a:rPr lang="en-US" sz="2400" spc="120" dirty="0" smtClean="0">
                <a:solidFill>
                  <a:schemeClr val="bg1"/>
                </a:solidFill>
                <a:latin typeface="Times New Roman"/>
                <a:cs typeface="Times New Roman"/>
              </a:rPr>
              <a:t>Intolerance of false teaching</a:t>
            </a:r>
            <a:endParaRPr lang="en-US" sz="2400" spc="120" dirty="0" smtClean="0">
              <a:solidFill>
                <a:schemeClr val="bg1"/>
              </a:solidFill>
              <a:latin typeface="Times New Roman"/>
              <a:cs typeface="Times New Roman"/>
            </a:endParaRPr>
          </a:p>
        </p:txBody>
      </p:sp>
      <p:sp>
        <p:nvSpPr>
          <p:cNvPr id="13" name="TextBox 12"/>
          <p:cNvSpPr txBox="1"/>
          <p:nvPr/>
        </p:nvSpPr>
        <p:spPr>
          <a:xfrm>
            <a:off x="467544" y="3548207"/>
            <a:ext cx="8670756" cy="461665"/>
          </a:xfrm>
          <a:prstGeom prst="rect">
            <a:avLst/>
          </a:prstGeom>
          <a:noFill/>
        </p:spPr>
        <p:txBody>
          <a:bodyPr wrap="square" rtlCol="0">
            <a:spAutoFit/>
          </a:bodyPr>
          <a:lstStyle/>
          <a:p>
            <a:pPr marL="342900" indent="-342900">
              <a:buFont typeface="Arial" charset="0"/>
              <a:buChar char="•"/>
            </a:pPr>
            <a:r>
              <a:rPr lang="en-US" sz="2400" u="sng" spc="120" dirty="0" smtClean="0">
                <a:solidFill>
                  <a:schemeClr val="bg1"/>
                </a:solidFill>
                <a:latin typeface="Times New Roman"/>
                <a:cs typeface="Times New Roman"/>
              </a:rPr>
              <a:t>Truth</a:t>
            </a:r>
            <a:r>
              <a:rPr lang="en-US" sz="2400" spc="120" dirty="0" smtClean="0">
                <a:solidFill>
                  <a:schemeClr val="bg1"/>
                </a:solidFill>
                <a:latin typeface="Times New Roman"/>
                <a:cs typeface="Times New Roman"/>
              </a:rPr>
              <a:t> and </a:t>
            </a:r>
            <a:r>
              <a:rPr lang="en-US" sz="2400" u="sng" spc="120" dirty="0" smtClean="0">
                <a:solidFill>
                  <a:schemeClr val="bg1"/>
                </a:solidFill>
                <a:latin typeface="Times New Roman"/>
                <a:cs typeface="Times New Roman"/>
              </a:rPr>
              <a:t>love</a:t>
            </a:r>
            <a:r>
              <a:rPr lang="en-US" sz="2400" spc="120" dirty="0" smtClean="0">
                <a:solidFill>
                  <a:schemeClr val="bg1"/>
                </a:solidFill>
                <a:latin typeface="Times New Roman"/>
                <a:cs typeface="Times New Roman"/>
              </a:rPr>
              <a:t> must go together</a:t>
            </a:r>
            <a:endParaRPr lang="en-US" sz="2400" spc="120" dirty="0" smtClean="0">
              <a:solidFill>
                <a:schemeClr val="bg1"/>
              </a:solidFill>
              <a:latin typeface="Times New Roman"/>
              <a:cs typeface="Times New Roman"/>
            </a:endParaRPr>
          </a:p>
        </p:txBody>
      </p:sp>
      <p:sp>
        <p:nvSpPr>
          <p:cNvPr id="18" name="TextBox 17"/>
          <p:cNvSpPr txBox="1"/>
          <p:nvPr/>
        </p:nvSpPr>
        <p:spPr>
          <a:xfrm>
            <a:off x="467544" y="4297660"/>
            <a:ext cx="8659476" cy="461665"/>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If we don’t love</a:t>
            </a:r>
            <a:r>
              <a:rPr lang="en-US" sz="2400" spc="120" smtClean="0">
                <a:solidFill>
                  <a:schemeClr val="bg1"/>
                </a:solidFill>
                <a:latin typeface="Times New Roman"/>
                <a:cs typeface="Times New Roman"/>
              </a:rPr>
              <a:t>, we’re not His church</a:t>
            </a:r>
            <a:endParaRPr lang="en-US" sz="24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21015310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94828"/>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1.  A command to write to the angel of the church of Ephesus</a:t>
            </a:r>
            <a:endParaRPr lang="en-US" sz="2400" spc="120" dirty="0" smtClean="0">
              <a:solidFill>
                <a:srgbClr val="FFFF00"/>
              </a:solidFill>
              <a:latin typeface="Times New Roman"/>
              <a:cs typeface="Times New Roman"/>
            </a:endParaRPr>
          </a:p>
        </p:txBody>
      </p:sp>
      <p:sp>
        <p:nvSpPr>
          <p:cNvPr id="7" name="TextBox 6"/>
          <p:cNvSpPr txBox="1"/>
          <p:nvPr/>
        </p:nvSpPr>
        <p:spPr>
          <a:xfrm>
            <a:off x="0" y="265212"/>
            <a:ext cx="9084997" cy="830997"/>
          </a:xfrm>
          <a:prstGeom prst="rect">
            <a:avLst/>
          </a:prstGeom>
          <a:noFill/>
        </p:spPr>
        <p:txBody>
          <a:bodyPr wrap="square" rtlCol="0">
            <a:spAutoFit/>
          </a:bodyPr>
          <a:lstStyle/>
          <a:p>
            <a:pPr marL="446088" indent="-446088"/>
            <a:r>
              <a:rPr lang="en-US" sz="2400" spc="120" dirty="0" smtClean="0">
                <a:solidFill>
                  <a:srgbClr val="FFFF00"/>
                </a:solidFill>
                <a:latin typeface="Times New Roman"/>
                <a:cs typeface="Times New Roman"/>
              </a:rPr>
              <a:t>2.  Christ holds 7 stars in His right hand &amp; walks among the 7 lampstands</a:t>
            </a:r>
            <a:endParaRPr lang="en-US" sz="2400" spc="120" dirty="0" smtClean="0">
              <a:solidFill>
                <a:srgbClr val="FFFF00"/>
              </a:solidFill>
              <a:latin typeface="Times New Roman"/>
              <a:cs typeface="Times New Roman"/>
            </a:endParaRPr>
          </a:p>
        </p:txBody>
      </p:sp>
      <p:sp>
        <p:nvSpPr>
          <p:cNvPr id="8" name="TextBox 7"/>
          <p:cNvSpPr txBox="1"/>
          <p:nvPr/>
        </p:nvSpPr>
        <p:spPr>
          <a:xfrm>
            <a:off x="11561" y="1633364"/>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3.  He congratulates the church for its good works</a:t>
            </a:r>
            <a:endParaRPr lang="en-US" sz="2400" spc="120" dirty="0" smtClean="0">
              <a:solidFill>
                <a:srgbClr val="FFFF00"/>
              </a:solidFill>
              <a:latin typeface="Times New Roman"/>
              <a:cs typeface="Times New Roman"/>
            </a:endParaRPr>
          </a:p>
        </p:txBody>
      </p:sp>
      <p:sp>
        <p:nvSpPr>
          <p:cNvPr id="9" name="TextBox 8"/>
          <p:cNvSpPr txBox="1"/>
          <p:nvPr/>
        </p:nvSpPr>
        <p:spPr>
          <a:xfrm>
            <a:off x="-31760" y="3045050"/>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4.  They have abandoned the love that they had at first</a:t>
            </a:r>
            <a:endParaRPr lang="en-US" sz="2400" spc="120" dirty="0" smtClean="0">
              <a:solidFill>
                <a:srgbClr val="FFFF00"/>
              </a:solidFill>
              <a:latin typeface="Times New Roman"/>
              <a:cs typeface="Times New Roman"/>
            </a:endParaRPr>
          </a:p>
        </p:txBody>
      </p:sp>
      <p:sp>
        <p:nvSpPr>
          <p:cNvPr id="11" name="TextBox 10"/>
          <p:cNvSpPr txBox="1"/>
          <p:nvPr/>
        </p:nvSpPr>
        <p:spPr>
          <a:xfrm>
            <a:off x="-34758" y="3706931"/>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5.  Repent </a:t>
            </a:r>
            <a:r>
              <a:rPr lang="mr-IN" sz="2400" spc="120" dirty="0" smtClean="0">
                <a:solidFill>
                  <a:srgbClr val="FFFF00"/>
                </a:solidFill>
                <a:latin typeface="Times New Roman"/>
                <a:cs typeface="Times New Roman"/>
              </a:rPr>
              <a:t>–</a:t>
            </a:r>
            <a:r>
              <a:rPr lang="en-US" sz="2400" spc="120" dirty="0" smtClean="0">
                <a:solidFill>
                  <a:srgbClr val="FFFF00"/>
                </a:solidFill>
                <a:latin typeface="Times New Roman"/>
                <a:cs typeface="Times New Roman"/>
              </a:rPr>
              <a:t> Love like you used to love</a:t>
            </a:r>
            <a:endParaRPr lang="en-US" sz="2400" spc="120" dirty="0" smtClean="0">
              <a:solidFill>
                <a:srgbClr val="FFFF00"/>
              </a:solidFill>
              <a:latin typeface="Times New Roman"/>
              <a:cs typeface="Times New Roman"/>
            </a:endParaRPr>
          </a:p>
        </p:txBody>
      </p:sp>
      <p:sp>
        <p:nvSpPr>
          <p:cNvPr id="12" name="TextBox 11"/>
          <p:cNvSpPr txBox="1"/>
          <p:nvPr/>
        </p:nvSpPr>
        <p:spPr>
          <a:xfrm>
            <a:off x="-34759" y="4387348"/>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6.  Do you accept this or deny it????</a:t>
            </a:r>
            <a:endParaRPr lang="en-US" sz="2400" spc="120" dirty="0" smtClean="0">
              <a:solidFill>
                <a:srgbClr val="FFFF00"/>
              </a:solidFill>
              <a:latin typeface="Times New Roman"/>
              <a:cs typeface="Times New Roman"/>
            </a:endParaRPr>
          </a:p>
        </p:txBody>
      </p:sp>
      <p:sp>
        <p:nvSpPr>
          <p:cNvPr id="14" name="TextBox 13"/>
          <p:cNvSpPr txBox="1"/>
          <p:nvPr/>
        </p:nvSpPr>
        <p:spPr>
          <a:xfrm>
            <a:off x="-18216" y="5038014"/>
            <a:ext cx="9084997"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7.  A promise to those who conquer the problem</a:t>
            </a:r>
            <a:endParaRPr lang="en-US" sz="2400" spc="120" dirty="0" smtClean="0">
              <a:solidFill>
                <a:schemeClr val="bg1"/>
              </a:solidFill>
              <a:latin typeface="Times New Roman"/>
              <a:cs typeface="Times New Roman"/>
            </a:endParaRPr>
          </a:p>
        </p:txBody>
      </p:sp>
      <p:sp>
        <p:nvSpPr>
          <p:cNvPr id="15" name="TextBox 14"/>
          <p:cNvSpPr txBox="1"/>
          <p:nvPr/>
        </p:nvSpPr>
        <p:spPr>
          <a:xfrm>
            <a:off x="2106335" y="587126"/>
            <a:ext cx="6788059" cy="1200329"/>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There is a spiritual dimension to the church.</a:t>
            </a:r>
          </a:p>
          <a:p>
            <a:pPr marL="342900" indent="-342900">
              <a:buFont typeface="Arial" charset="0"/>
              <a:buChar char="•"/>
            </a:pPr>
            <a:r>
              <a:rPr lang="en-US" sz="2400" spc="120" dirty="0" smtClean="0">
                <a:solidFill>
                  <a:schemeClr val="bg1"/>
                </a:solidFill>
                <a:latin typeface="Times New Roman"/>
                <a:cs typeface="Times New Roman"/>
              </a:rPr>
              <a:t>Christ is the source of the light</a:t>
            </a:r>
          </a:p>
          <a:p>
            <a:pPr marL="342900" indent="-342900">
              <a:buFont typeface="Arial" charset="0"/>
              <a:buChar char="•"/>
            </a:pPr>
            <a:r>
              <a:rPr lang="en-US" sz="2400" spc="120" dirty="0" smtClean="0">
                <a:solidFill>
                  <a:schemeClr val="bg1"/>
                </a:solidFill>
                <a:latin typeface="Times New Roman"/>
                <a:cs typeface="Times New Roman"/>
              </a:rPr>
              <a:t>He is very aware of everything a church does</a:t>
            </a:r>
            <a:endParaRPr lang="en-US" sz="2400" spc="120" dirty="0" smtClean="0">
              <a:solidFill>
                <a:schemeClr val="bg1"/>
              </a:solidFill>
              <a:latin typeface="Times New Roman"/>
              <a:cs typeface="Times New Roman"/>
            </a:endParaRPr>
          </a:p>
        </p:txBody>
      </p:sp>
      <p:sp>
        <p:nvSpPr>
          <p:cNvPr id="17" name="TextBox 16"/>
          <p:cNvSpPr txBox="1"/>
          <p:nvPr/>
        </p:nvSpPr>
        <p:spPr>
          <a:xfrm>
            <a:off x="449328" y="1987585"/>
            <a:ext cx="8647230" cy="1200329"/>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They toil / labour / work hard for the Kingdom of God</a:t>
            </a:r>
          </a:p>
          <a:p>
            <a:pPr marL="342900" indent="-342900">
              <a:buFont typeface="Arial" charset="0"/>
              <a:buChar char="•"/>
            </a:pPr>
            <a:r>
              <a:rPr lang="en-US" sz="2400" spc="120" dirty="0" smtClean="0">
                <a:solidFill>
                  <a:schemeClr val="bg1"/>
                </a:solidFill>
                <a:latin typeface="Times New Roman"/>
                <a:cs typeface="Times New Roman"/>
              </a:rPr>
              <a:t>Patiently endure hardship and persecution</a:t>
            </a:r>
          </a:p>
          <a:p>
            <a:pPr marL="342900" indent="-342900">
              <a:buFont typeface="Arial" charset="0"/>
              <a:buChar char="•"/>
            </a:pPr>
            <a:r>
              <a:rPr lang="en-US" sz="2400" spc="120" dirty="0" smtClean="0">
                <a:solidFill>
                  <a:schemeClr val="bg1"/>
                </a:solidFill>
                <a:latin typeface="Times New Roman"/>
                <a:cs typeface="Times New Roman"/>
              </a:rPr>
              <a:t>Intolerance of false teaching</a:t>
            </a:r>
            <a:endParaRPr lang="en-US" sz="2400" spc="120" dirty="0" smtClean="0">
              <a:solidFill>
                <a:schemeClr val="bg1"/>
              </a:solidFill>
              <a:latin typeface="Times New Roman"/>
              <a:cs typeface="Times New Roman"/>
            </a:endParaRPr>
          </a:p>
        </p:txBody>
      </p:sp>
      <p:sp>
        <p:nvSpPr>
          <p:cNvPr id="13" name="TextBox 12"/>
          <p:cNvSpPr txBox="1"/>
          <p:nvPr/>
        </p:nvSpPr>
        <p:spPr>
          <a:xfrm>
            <a:off x="449328" y="3332886"/>
            <a:ext cx="8670756" cy="461665"/>
          </a:xfrm>
          <a:prstGeom prst="rect">
            <a:avLst/>
          </a:prstGeom>
          <a:noFill/>
        </p:spPr>
        <p:txBody>
          <a:bodyPr wrap="square" rtlCol="0">
            <a:spAutoFit/>
          </a:bodyPr>
          <a:lstStyle/>
          <a:p>
            <a:pPr marL="342900" indent="-342900">
              <a:buFont typeface="Arial" charset="0"/>
              <a:buChar char="•"/>
            </a:pPr>
            <a:r>
              <a:rPr lang="en-US" sz="2400" u="sng" spc="120" dirty="0" smtClean="0">
                <a:solidFill>
                  <a:schemeClr val="bg1"/>
                </a:solidFill>
                <a:latin typeface="Times New Roman"/>
                <a:cs typeface="Times New Roman"/>
              </a:rPr>
              <a:t>Truth</a:t>
            </a:r>
            <a:r>
              <a:rPr lang="en-US" sz="2400" spc="120" dirty="0" smtClean="0">
                <a:solidFill>
                  <a:schemeClr val="bg1"/>
                </a:solidFill>
                <a:latin typeface="Times New Roman"/>
                <a:cs typeface="Times New Roman"/>
              </a:rPr>
              <a:t> and </a:t>
            </a:r>
            <a:r>
              <a:rPr lang="en-US" sz="2400" u="sng" spc="120" dirty="0" smtClean="0">
                <a:solidFill>
                  <a:schemeClr val="bg1"/>
                </a:solidFill>
                <a:latin typeface="Times New Roman"/>
                <a:cs typeface="Times New Roman"/>
              </a:rPr>
              <a:t>love</a:t>
            </a:r>
            <a:r>
              <a:rPr lang="en-US" sz="2400" spc="120" dirty="0" smtClean="0">
                <a:solidFill>
                  <a:schemeClr val="bg1"/>
                </a:solidFill>
                <a:latin typeface="Times New Roman"/>
                <a:cs typeface="Times New Roman"/>
              </a:rPr>
              <a:t> must go together</a:t>
            </a:r>
            <a:endParaRPr lang="en-US" sz="2400" spc="120" dirty="0" smtClean="0">
              <a:solidFill>
                <a:schemeClr val="bg1"/>
              </a:solidFill>
              <a:latin typeface="Times New Roman"/>
              <a:cs typeface="Times New Roman"/>
            </a:endParaRPr>
          </a:p>
        </p:txBody>
      </p:sp>
      <p:sp>
        <p:nvSpPr>
          <p:cNvPr id="18" name="TextBox 17"/>
          <p:cNvSpPr txBox="1"/>
          <p:nvPr/>
        </p:nvSpPr>
        <p:spPr>
          <a:xfrm>
            <a:off x="449328" y="4032264"/>
            <a:ext cx="8659476" cy="461665"/>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If we don’t love</a:t>
            </a:r>
            <a:r>
              <a:rPr lang="en-US" sz="2400" spc="120" smtClean="0">
                <a:solidFill>
                  <a:schemeClr val="bg1"/>
                </a:solidFill>
                <a:latin typeface="Times New Roman"/>
                <a:cs typeface="Times New Roman"/>
              </a:rPr>
              <a:t>, we’re not His church</a:t>
            </a:r>
            <a:endParaRPr lang="en-US" sz="24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15665564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94828"/>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1.  A command to write to the angel of the church of Ephesus</a:t>
            </a:r>
            <a:endParaRPr lang="en-US" sz="2400" spc="120" dirty="0" smtClean="0">
              <a:solidFill>
                <a:srgbClr val="FFFF00"/>
              </a:solidFill>
              <a:latin typeface="Times New Roman"/>
              <a:cs typeface="Times New Roman"/>
            </a:endParaRPr>
          </a:p>
        </p:txBody>
      </p:sp>
      <p:sp>
        <p:nvSpPr>
          <p:cNvPr id="7" name="TextBox 6"/>
          <p:cNvSpPr txBox="1"/>
          <p:nvPr/>
        </p:nvSpPr>
        <p:spPr>
          <a:xfrm>
            <a:off x="0" y="265212"/>
            <a:ext cx="9084997" cy="830997"/>
          </a:xfrm>
          <a:prstGeom prst="rect">
            <a:avLst/>
          </a:prstGeom>
          <a:noFill/>
        </p:spPr>
        <p:txBody>
          <a:bodyPr wrap="square" rtlCol="0">
            <a:spAutoFit/>
          </a:bodyPr>
          <a:lstStyle/>
          <a:p>
            <a:pPr marL="446088" indent="-446088"/>
            <a:r>
              <a:rPr lang="en-US" sz="2400" spc="120" dirty="0" smtClean="0">
                <a:solidFill>
                  <a:srgbClr val="FFFF00"/>
                </a:solidFill>
                <a:latin typeface="Times New Roman"/>
                <a:cs typeface="Times New Roman"/>
              </a:rPr>
              <a:t>2.  Christ holds 7 stars in His right hand &amp; walks among the 7 lampstands</a:t>
            </a:r>
            <a:endParaRPr lang="en-US" sz="2400" spc="120" dirty="0" smtClean="0">
              <a:solidFill>
                <a:srgbClr val="FFFF00"/>
              </a:solidFill>
              <a:latin typeface="Times New Roman"/>
              <a:cs typeface="Times New Roman"/>
            </a:endParaRPr>
          </a:p>
        </p:txBody>
      </p:sp>
      <p:sp>
        <p:nvSpPr>
          <p:cNvPr id="8" name="TextBox 7"/>
          <p:cNvSpPr txBox="1"/>
          <p:nvPr/>
        </p:nvSpPr>
        <p:spPr>
          <a:xfrm>
            <a:off x="11561" y="1633364"/>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3.  He congratulates the church for its good works</a:t>
            </a:r>
            <a:endParaRPr lang="en-US" sz="2400" spc="120" dirty="0" smtClean="0">
              <a:solidFill>
                <a:srgbClr val="FFFF00"/>
              </a:solidFill>
              <a:latin typeface="Times New Roman"/>
              <a:cs typeface="Times New Roman"/>
            </a:endParaRPr>
          </a:p>
        </p:txBody>
      </p:sp>
      <p:sp>
        <p:nvSpPr>
          <p:cNvPr id="9" name="TextBox 8"/>
          <p:cNvSpPr txBox="1"/>
          <p:nvPr/>
        </p:nvSpPr>
        <p:spPr>
          <a:xfrm>
            <a:off x="-31760" y="3045050"/>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4.  They have abandoned the love that they had at first</a:t>
            </a:r>
            <a:endParaRPr lang="en-US" sz="2400" spc="120" dirty="0" smtClean="0">
              <a:solidFill>
                <a:srgbClr val="FFFF00"/>
              </a:solidFill>
              <a:latin typeface="Times New Roman"/>
              <a:cs typeface="Times New Roman"/>
            </a:endParaRPr>
          </a:p>
        </p:txBody>
      </p:sp>
      <p:sp>
        <p:nvSpPr>
          <p:cNvPr id="11" name="TextBox 10"/>
          <p:cNvSpPr txBox="1"/>
          <p:nvPr/>
        </p:nvSpPr>
        <p:spPr>
          <a:xfrm>
            <a:off x="-34758" y="3706931"/>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5.  Repent </a:t>
            </a:r>
            <a:r>
              <a:rPr lang="mr-IN" sz="2400" spc="120" dirty="0" smtClean="0">
                <a:solidFill>
                  <a:srgbClr val="FFFF00"/>
                </a:solidFill>
                <a:latin typeface="Times New Roman"/>
                <a:cs typeface="Times New Roman"/>
              </a:rPr>
              <a:t>–</a:t>
            </a:r>
            <a:r>
              <a:rPr lang="en-US" sz="2400" spc="120" dirty="0" smtClean="0">
                <a:solidFill>
                  <a:srgbClr val="FFFF00"/>
                </a:solidFill>
                <a:latin typeface="Times New Roman"/>
                <a:cs typeface="Times New Roman"/>
              </a:rPr>
              <a:t> Love like you used to love</a:t>
            </a:r>
            <a:endParaRPr lang="en-US" sz="2400" spc="120" dirty="0" smtClean="0">
              <a:solidFill>
                <a:srgbClr val="FFFF00"/>
              </a:solidFill>
              <a:latin typeface="Times New Roman"/>
              <a:cs typeface="Times New Roman"/>
            </a:endParaRPr>
          </a:p>
        </p:txBody>
      </p:sp>
      <p:sp>
        <p:nvSpPr>
          <p:cNvPr id="12" name="TextBox 11"/>
          <p:cNvSpPr txBox="1"/>
          <p:nvPr/>
        </p:nvSpPr>
        <p:spPr>
          <a:xfrm>
            <a:off x="-34759" y="4387348"/>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6.  Do you accept this or deny it????</a:t>
            </a:r>
            <a:endParaRPr lang="en-US" sz="2400" spc="120" dirty="0" smtClean="0">
              <a:solidFill>
                <a:srgbClr val="FFFF00"/>
              </a:solidFill>
              <a:latin typeface="Times New Roman"/>
              <a:cs typeface="Times New Roman"/>
            </a:endParaRPr>
          </a:p>
        </p:txBody>
      </p:sp>
      <p:sp>
        <p:nvSpPr>
          <p:cNvPr id="14" name="TextBox 13"/>
          <p:cNvSpPr txBox="1"/>
          <p:nvPr/>
        </p:nvSpPr>
        <p:spPr>
          <a:xfrm>
            <a:off x="-34759" y="4712681"/>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7.  Love like you used to love, &amp; I will give you eternal life</a:t>
            </a:r>
            <a:endParaRPr lang="en-US" sz="2400" spc="120" dirty="0" smtClean="0">
              <a:solidFill>
                <a:srgbClr val="FFFF00"/>
              </a:solidFill>
              <a:latin typeface="Times New Roman"/>
              <a:cs typeface="Times New Roman"/>
            </a:endParaRPr>
          </a:p>
        </p:txBody>
      </p:sp>
      <p:sp>
        <p:nvSpPr>
          <p:cNvPr id="15" name="TextBox 14"/>
          <p:cNvSpPr txBox="1"/>
          <p:nvPr/>
        </p:nvSpPr>
        <p:spPr>
          <a:xfrm>
            <a:off x="2106335" y="587126"/>
            <a:ext cx="6788059" cy="1200329"/>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There is a spiritual dimension to the church.</a:t>
            </a:r>
          </a:p>
          <a:p>
            <a:pPr marL="342900" indent="-342900">
              <a:buFont typeface="Arial" charset="0"/>
              <a:buChar char="•"/>
            </a:pPr>
            <a:r>
              <a:rPr lang="en-US" sz="2400" spc="120" dirty="0" smtClean="0">
                <a:solidFill>
                  <a:schemeClr val="bg1"/>
                </a:solidFill>
                <a:latin typeface="Times New Roman"/>
                <a:cs typeface="Times New Roman"/>
              </a:rPr>
              <a:t>Christ is the source of the light</a:t>
            </a:r>
          </a:p>
          <a:p>
            <a:pPr marL="342900" indent="-342900">
              <a:buFont typeface="Arial" charset="0"/>
              <a:buChar char="•"/>
            </a:pPr>
            <a:r>
              <a:rPr lang="en-US" sz="2400" spc="120" dirty="0" smtClean="0">
                <a:solidFill>
                  <a:schemeClr val="bg1"/>
                </a:solidFill>
                <a:latin typeface="Times New Roman"/>
                <a:cs typeface="Times New Roman"/>
              </a:rPr>
              <a:t>He is very aware of everything a church does</a:t>
            </a:r>
            <a:endParaRPr lang="en-US" sz="2400" spc="120" dirty="0" smtClean="0">
              <a:solidFill>
                <a:schemeClr val="bg1"/>
              </a:solidFill>
              <a:latin typeface="Times New Roman"/>
              <a:cs typeface="Times New Roman"/>
            </a:endParaRPr>
          </a:p>
        </p:txBody>
      </p:sp>
      <p:sp>
        <p:nvSpPr>
          <p:cNvPr id="17" name="TextBox 16"/>
          <p:cNvSpPr txBox="1"/>
          <p:nvPr/>
        </p:nvSpPr>
        <p:spPr>
          <a:xfrm>
            <a:off x="449328" y="1987585"/>
            <a:ext cx="8647230" cy="1200329"/>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They toil / labour / work hard for the Kingdom of God</a:t>
            </a:r>
          </a:p>
          <a:p>
            <a:pPr marL="342900" indent="-342900">
              <a:buFont typeface="Arial" charset="0"/>
              <a:buChar char="•"/>
            </a:pPr>
            <a:r>
              <a:rPr lang="en-US" sz="2400" spc="120" dirty="0" smtClean="0">
                <a:solidFill>
                  <a:schemeClr val="bg1"/>
                </a:solidFill>
                <a:latin typeface="Times New Roman"/>
                <a:cs typeface="Times New Roman"/>
              </a:rPr>
              <a:t>Patiently endure hardship and persecution</a:t>
            </a:r>
          </a:p>
          <a:p>
            <a:pPr marL="342900" indent="-342900">
              <a:buFont typeface="Arial" charset="0"/>
              <a:buChar char="•"/>
            </a:pPr>
            <a:r>
              <a:rPr lang="en-US" sz="2400" spc="120" dirty="0" smtClean="0">
                <a:solidFill>
                  <a:schemeClr val="bg1"/>
                </a:solidFill>
                <a:latin typeface="Times New Roman"/>
                <a:cs typeface="Times New Roman"/>
              </a:rPr>
              <a:t>Intolerance of false teaching</a:t>
            </a:r>
            <a:endParaRPr lang="en-US" sz="2400" spc="120" dirty="0" smtClean="0">
              <a:solidFill>
                <a:schemeClr val="bg1"/>
              </a:solidFill>
              <a:latin typeface="Times New Roman"/>
              <a:cs typeface="Times New Roman"/>
            </a:endParaRPr>
          </a:p>
        </p:txBody>
      </p:sp>
      <p:sp>
        <p:nvSpPr>
          <p:cNvPr id="13" name="TextBox 12"/>
          <p:cNvSpPr txBox="1"/>
          <p:nvPr/>
        </p:nvSpPr>
        <p:spPr>
          <a:xfrm>
            <a:off x="449328" y="3332886"/>
            <a:ext cx="8670756" cy="461665"/>
          </a:xfrm>
          <a:prstGeom prst="rect">
            <a:avLst/>
          </a:prstGeom>
          <a:noFill/>
        </p:spPr>
        <p:txBody>
          <a:bodyPr wrap="square" rtlCol="0">
            <a:spAutoFit/>
          </a:bodyPr>
          <a:lstStyle/>
          <a:p>
            <a:pPr marL="342900" indent="-342900">
              <a:buFont typeface="Arial" charset="0"/>
              <a:buChar char="•"/>
            </a:pPr>
            <a:r>
              <a:rPr lang="en-US" sz="2400" u="sng" spc="120" dirty="0" smtClean="0">
                <a:solidFill>
                  <a:schemeClr val="bg1"/>
                </a:solidFill>
                <a:latin typeface="Times New Roman"/>
                <a:cs typeface="Times New Roman"/>
              </a:rPr>
              <a:t>Truth</a:t>
            </a:r>
            <a:r>
              <a:rPr lang="en-US" sz="2400" spc="120" dirty="0" smtClean="0">
                <a:solidFill>
                  <a:schemeClr val="bg1"/>
                </a:solidFill>
                <a:latin typeface="Times New Roman"/>
                <a:cs typeface="Times New Roman"/>
              </a:rPr>
              <a:t> and </a:t>
            </a:r>
            <a:r>
              <a:rPr lang="en-US" sz="2400" u="sng" spc="120" dirty="0" smtClean="0">
                <a:solidFill>
                  <a:schemeClr val="bg1"/>
                </a:solidFill>
                <a:latin typeface="Times New Roman"/>
                <a:cs typeface="Times New Roman"/>
              </a:rPr>
              <a:t>love</a:t>
            </a:r>
            <a:r>
              <a:rPr lang="en-US" sz="2400" spc="120" dirty="0" smtClean="0">
                <a:solidFill>
                  <a:schemeClr val="bg1"/>
                </a:solidFill>
                <a:latin typeface="Times New Roman"/>
                <a:cs typeface="Times New Roman"/>
              </a:rPr>
              <a:t> must go together</a:t>
            </a:r>
            <a:endParaRPr lang="en-US" sz="2400" spc="120" dirty="0" smtClean="0">
              <a:solidFill>
                <a:schemeClr val="bg1"/>
              </a:solidFill>
              <a:latin typeface="Times New Roman"/>
              <a:cs typeface="Times New Roman"/>
            </a:endParaRPr>
          </a:p>
        </p:txBody>
      </p:sp>
      <p:sp>
        <p:nvSpPr>
          <p:cNvPr id="18" name="TextBox 17"/>
          <p:cNvSpPr txBox="1"/>
          <p:nvPr/>
        </p:nvSpPr>
        <p:spPr>
          <a:xfrm>
            <a:off x="449328" y="4032264"/>
            <a:ext cx="8659476" cy="461665"/>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If we don’t love</a:t>
            </a:r>
            <a:r>
              <a:rPr lang="en-US" sz="2400" spc="120" smtClean="0">
                <a:solidFill>
                  <a:schemeClr val="bg1"/>
                </a:solidFill>
                <a:latin typeface="Times New Roman"/>
                <a:cs typeface="Times New Roman"/>
              </a:rPr>
              <a:t>, we’re not His church</a:t>
            </a:r>
            <a:endParaRPr lang="en-US" sz="2400" spc="120" dirty="0" smtClean="0">
              <a:solidFill>
                <a:schemeClr val="bg1"/>
              </a:solidFill>
              <a:latin typeface="Times New Roman"/>
              <a:cs typeface="Times New Roman"/>
            </a:endParaRPr>
          </a:p>
        </p:txBody>
      </p:sp>
      <p:sp>
        <p:nvSpPr>
          <p:cNvPr id="19" name="TextBox 18"/>
          <p:cNvSpPr txBox="1"/>
          <p:nvPr/>
        </p:nvSpPr>
        <p:spPr>
          <a:xfrm>
            <a:off x="11561" y="5202368"/>
            <a:ext cx="8899256" cy="461665"/>
          </a:xfrm>
          <a:prstGeom prst="rect">
            <a:avLst/>
          </a:prstGeom>
          <a:noFill/>
        </p:spPr>
        <p:txBody>
          <a:bodyPr wrap="square" rtlCol="0">
            <a:spAutoFit/>
          </a:bodyPr>
          <a:lstStyle/>
          <a:p>
            <a:pPr algn="ctr"/>
            <a:r>
              <a:rPr lang="en-US" sz="2400" b="1" u="sng" spc="120" dirty="0" smtClean="0">
                <a:solidFill>
                  <a:schemeClr val="bg1"/>
                </a:solidFill>
                <a:latin typeface="+mj-lt"/>
                <a:cs typeface="Times New Roman"/>
              </a:rPr>
              <a:t>Truth and Love must </a:t>
            </a:r>
            <a:r>
              <a:rPr lang="en-US" sz="2400" b="1" u="sng" spc="120" smtClean="0">
                <a:solidFill>
                  <a:schemeClr val="bg1"/>
                </a:solidFill>
                <a:latin typeface="+mj-lt"/>
                <a:cs typeface="Times New Roman"/>
              </a:rPr>
              <a:t>go together</a:t>
            </a:r>
            <a:endParaRPr lang="en-US" sz="2400" b="1" u="sng" spc="120" dirty="0" smtClean="0">
              <a:solidFill>
                <a:schemeClr val="bg1"/>
              </a:solidFill>
              <a:latin typeface="+mj-lt"/>
              <a:cs typeface="Times New Roman"/>
            </a:endParaRPr>
          </a:p>
        </p:txBody>
      </p:sp>
    </p:spTree>
    <p:extLst>
      <p:ext uri="{BB962C8B-B14F-4D97-AF65-F5344CB8AC3E}">
        <p14:creationId xmlns:p14="http://schemas.microsoft.com/office/powerpoint/2010/main" val="1535864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830997"/>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Revelation </a:t>
            </a:r>
            <a:r>
              <a:rPr lang="en-AU" sz="4800" dirty="0" smtClean="0">
                <a:solidFill>
                  <a:srgbClr val="FFFF66"/>
                </a:solidFill>
              </a:rPr>
              <a:t>2:1-7</a:t>
            </a:r>
            <a:endParaRPr lang="en-AU" sz="4800" dirty="0" smtClean="0">
              <a:solidFill>
                <a:srgbClr val="FFFF66"/>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62979"/>
          </a:xfrm>
          <a:prstGeom prst="rect">
            <a:avLst/>
          </a:prstGeom>
          <a:noFill/>
          <a:ln w="9525">
            <a:noFill/>
            <a:miter lim="800000"/>
            <a:headEnd/>
            <a:tailEnd/>
          </a:ln>
        </p:spPr>
        <p:txBody>
          <a:bodyPr wrap="square">
            <a:prstTxWarp prst="textNoShape">
              <a:avLst/>
            </a:prstTxWarp>
            <a:spAutoFit/>
          </a:bodyPr>
          <a:lstStyle/>
          <a:p>
            <a:pPr>
              <a:spcAft>
                <a:spcPts val="0"/>
              </a:spcAft>
            </a:pPr>
            <a:r>
              <a:rPr lang="en-US" sz="3600" b="1" dirty="0" smtClean="0">
                <a:solidFill>
                  <a:schemeClr val="bg1"/>
                </a:solidFill>
                <a:latin typeface="Times New Roman" charset="0"/>
                <a:ea typeface="Arial" charset="0"/>
              </a:rPr>
              <a:t>2</a:t>
            </a:r>
            <a:r>
              <a:rPr lang="en-US" sz="3000" b="1" dirty="0" smtClean="0">
                <a:solidFill>
                  <a:schemeClr val="bg1"/>
                </a:solidFill>
                <a:latin typeface="Times New Roman" charset="0"/>
                <a:ea typeface="Arial" charset="0"/>
              </a:rPr>
              <a:t> </a:t>
            </a:r>
            <a:r>
              <a:rPr lang="en-US" sz="3000" dirty="0" smtClean="0">
                <a:solidFill>
                  <a:schemeClr val="bg1"/>
                </a:solidFill>
                <a:latin typeface="Times New Roman" charset="0"/>
                <a:ea typeface="Arial" charset="0"/>
              </a:rPr>
              <a:t>“To the angel of the church in Ephesus write: ‘The words of him who holds the seven stars in his right hand, who walks among the seven golden lampstands. </a:t>
            </a:r>
          </a:p>
          <a:p>
            <a:pPr>
              <a:spcAft>
                <a:spcPts val="0"/>
              </a:spcAft>
            </a:pPr>
            <a:endParaRPr lang="en-GB" sz="3000" dirty="0">
              <a:solidFill>
                <a:schemeClr val="bg1"/>
              </a:solidFill>
              <a:latin typeface="Times New Roman" charset="0"/>
              <a:ea typeface="Arial" charset="0"/>
            </a:endParaRPr>
          </a:p>
          <a:p>
            <a:r>
              <a:rPr lang="en-US" sz="3000" b="1" baseline="30000" dirty="0">
                <a:solidFill>
                  <a:schemeClr val="bg1"/>
                </a:solidFill>
                <a:latin typeface="Arial" charset="0"/>
                <a:ea typeface="Arial" charset="0"/>
              </a:rPr>
              <a:t>2 </a:t>
            </a:r>
            <a:r>
              <a:rPr lang="en-US" sz="3000" dirty="0">
                <a:solidFill>
                  <a:schemeClr val="bg1"/>
                </a:solidFill>
                <a:latin typeface="Times New Roman" charset="0"/>
                <a:ea typeface="Arial" charset="0"/>
              </a:rPr>
              <a:t>“ ‘I know your works, your toil and your patient endurance, and how you cannot bear with those who are evil, but have tested those who call themselves apostles and are not, and found them to be false</a:t>
            </a:r>
            <a:r>
              <a:rPr lang="en-US" sz="3000" dirty="0" smtClean="0">
                <a:solidFill>
                  <a:schemeClr val="bg1"/>
                </a:solidFill>
                <a:latin typeface="Times New Roman" charset="0"/>
                <a:ea typeface="Arial" charset="0"/>
              </a:rPr>
              <a:t>.  </a:t>
            </a:r>
            <a:r>
              <a:rPr lang="en-US" sz="3000" b="1" baseline="30000" dirty="0">
                <a:solidFill>
                  <a:schemeClr val="bg1"/>
                </a:solidFill>
                <a:latin typeface="Arial" charset="0"/>
                <a:ea typeface="Arial" charset="0"/>
              </a:rPr>
              <a:t>3 </a:t>
            </a:r>
            <a:r>
              <a:rPr lang="en-US" sz="3000" dirty="0">
                <a:solidFill>
                  <a:schemeClr val="bg1"/>
                </a:solidFill>
                <a:latin typeface="Times New Roman" charset="0"/>
                <a:ea typeface="Arial" charset="0"/>
              </a:rPr>
              <a:t>I know you are enduring patiently and bearing up for my name’s sake, and you have not grown weary</a:t>
            </a:r>
            <a:r>
              <a:rPr lang="en-US" sz="3000" dirty="0" smtClean="0">
                <a:solidFill>
                  <a:schemeClr val="bg1"/>
                </a:solidFill>
                <a:latin typeface="Times New Roman" charset="0"/>
                <a:ea typeface="Arial" charset="0"/>
              </a:rPr>
              <a:t>.  </a:t>
            </a:r>
            <a:r>
              <a:rPr lang="en-US" sz="3000" b="1" baseline="30000" dirty="0">
                <a:solidFill>
                  <a:schemeClr val="bg1"/>
                </a:solidFill>
                <a:latin typeface="Arial" charset="0"/>
                <a:ea typeface="Arial" charset="0"/>
              </a:rPr>
              <a:t>4 </a:t>
            </a:r>
            <a:r>
              <a:rPr lang="en-US" sz="3000" dirty="0">
                <a:solidFill>
                  <a:schemeClr val="bg1"/>
                </a:solidFill>
                <a:latin typeface="Times New Roman" charset="0"/>
                <a:ea typeface="Arial" charset="0"/>
              </a:rPr>
              <a:t>But I have this against you, that you have abandoned the love you had at first.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662815"/>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US" sz="3300" b="1" baseline="30000" dirty="0">
                <a:solidFill>
                  <a:schemeClr val="bg1"/>
                </a:solidFill>
                <a:latin typeface="Arial" charset="0"/>
                <a:ea typeface="Arial" charset="0"/>
              </a:rPr>
              <a:t>5 </a:t>
            </a:r>
            <a:r>
              <a:rPr lang="en-US" sz="3300" dirty="0">
                <a:solidFill>
                  <a:schemeClr val="bg1"/>
                </a:solidFill>
                <a:latin typeface="Times New Roman" charset="0"/>
                <a:ea typeface="Arial" charset="0"/>
              </a:rPr>
              <a:t>Remember therefore from where you have fallen; repent, and do the works you did at first. </a:t>
            </a:r>
            <a:r>
              <a:rPr lang="en-US" sz="3300" dirty="0" smtClean="0">
                <a:solidFill>
                  <a:schemeClr val="bg1"/>
                </a:solidFill>
                <a:latin typeface="Times New Roman" charset="0"/>
                <a:ea typeface="Arial" charset="0"/>
              </a:rPr>
              <a:t> If </a:t>
            </a:r>
            <a:r>
              <a:rPr lang="en-US" sz="3300" dirty="0">
                <a:solidFill>
                  <a:schemeClr val="bg1"/>
                </a:solidFill>
                <a:latin typeface="Times New Roman" charset="0"/>
                <a:ea typeface="Arial" charset="0"/>
              </a:rPr>
              <a:t>not, I will come to you and remove your lampstand from its place, unless you repent</a:t>
            </a:r>
            <a:r>
              <a:rPr lang="en-US" sz="3300" dirty="0" smtClean="0">
                <a:solidFill>
                  <a:schemeClr val="bg1"/>
                </a:solidFill>
                <a:latin typeface="Times New Roman" charset="0"/>
                <a:ea typeface="Arial" charset="0"/>
              </a:rPr>
              <a:t>.  </a:t>
            </a:r>
            <a:r>
              <a:rPr lang="en-US" sz="3300" b="1" baseline="30000" dirty="0">
                <a:solidFill>
                  <a:schemeClr val="bg1"/>
                </a:solidFill>
                <a:latin typeface="Arial" charset="0"/>
                <a:ea typeface="Arial" charset="0"/>
              </a:rPr>
              <a:t>6 </a:t>
            </a:r>
            <a:r>
              <a:rPr lang="en-US" sz="3300" dirty="0">
                <a:solidFill>
                  <a:schemeClr val="bg1"/>
                </a:solidFill>
                <a:latin typeface="Times New Roman" charset="0"/>
                <a:ea typeface="Arial" charset="0"/>
              </a:rPr>
              <a:t>Yet this you have: you hate the works of the </a:t>
            </a:r>
            <a:r>
              <a:rPr lang="en-US" sz="3300" dirty="0" err="1">
                <a:solidFill>
                  <a:schemeClr val="bg1"/>
                </a:solidFill>
                <a:latin typeface="Times New Roman" charset="0"/>
                <a:ea typeface="Arial" charset="0"/>
              </a:rPr>
              <a:t>Nicolaitans</a:t>
            </a:r>
            <a:r>
              <a:rPr lang="en-US" sz="3300" dirty="0">
                <a:solidFill>
                  <a:schemeClr val="bg1"/>
                </a:solidFill>
                <a:latin typeface="Times New Roman" charset="0"/>
                <a:ea typeface="Arial" charset="0"/>
              </a:rPr>
              <a:t>, which I also hate</a:t>
            </a:r>
            <a:r>
              <a:rPr lang="en-US" sz="3300" dirty="0" smtClean="0">
                <a:solidFill>
                  <a:schemeClr val="bg1"/>
                </a:solidFill>
                <a:latin typeface="Times New Roman" charset="0"/>
                <a:ea typeface="Arial" charset="0"/>
              </a:rPr>
              <a:t>.  </a:t>
            </a:r>
            <a:r>
              <a:rPr lang="en-US" sz="3300" b="1" baseline="30000" dirty="0">
                <a:solidFill>
                  <a:schemeClr val="bg1"/>
                </a:solidFill>
                <a:latin typeface="Arial" charset="0"/>
                <a:ea typeface="Arial" charset="0"/>
              </a:rPr>
              <a:t>7 </a:t>
            </a:r>
            <a:r>
              <a:rPr lang="en-US" sz="3300" dirty="0">
                <a:solidFill>
                  <a:schemeClr val="bg1"/>
                </a:solidFill>
                <a:latin typeface="Times New Roman" charset="0"/>
                <a:ea typeface="Arial" charset="0"/>
              </a:rPr>
              <a:t>He who has an ear, let him hear what the Spirit says to the churches</a:t>
            </a:r>
            <a:r>
              <a:rPr lang="en-US" sz="3300" dirty="0" smtClean="0">
                <a:solidFill>
                  <a:schemeClr val="bg1"/>
                </a:solidFill>
                <a:latin typeface="Times New Roman" charset="0"/>
                <a:ea typeface="Arial" charset="0"/>
              </a:rPr>
              <a:t>.  </a:t>
            </a:r>
            <a:r>
              <a:rPr lang="en-US" sz="3300" dirty="0">
                <a:solidFill>
                  <a:schemeClr val="bg1"/>
                </a:solidFill>
                <a:latin typeface="Times New Roman" charset="0"/>
                <a:ea typeface="Arial" charset="0"/>
              </a:rPr>
              <a:t>To the one who conquers I will grant to eat of the tree of life, which is in the paradise of God.’ </a:t>
            </a:r>
            <a:endParaRPr lang="en-GB" sz="33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00321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The 7 letters to the 7 churches in Asia (Turkey)</a:t>
            </a:r>
            <a:endParaRPr lang="en-US" sz="2300" dirty="0" smtClean="0">
              <a:solidFill>
                <a:srgbClr val="FFFF00"/>
              </a:solidFill>
              <a:latin typeface="Iowan Old Style Black"/>
              <a:cs typeface="Iowan Old Style Black"/>
            </a:endParaRPr>
          </a:p>
        </p:txBody>
      </p:sp>
      <p:sp>
        <p:nvSpPr>
          <p:cNvPr id="13" name="TextBox 12"/>
          <p:cNvSpPr txBox="1"/>
          <p:nvPr/>
        </p:nvSpPr>
        <p:spPr>
          <a:xfrm>
            <a:off x="0" y="311400"/>
            <a:ext cx="8911787" cy="830997"/>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Each letter ends with a promise of eternal life in Jesus Christ</a:t>
            </a:r>
          </a:p>
          <a:p>
            <a:pPr marL="342900" indent="-342900">
              <a:buFont typeface="Arial" charset="0"/>
              <a:buChar char="•"/>
            </a:pPr>
            <a:r>
              <a:rPr lang="en-US" sz="2400" spc="120" dirty="0" smtClean="0">
                <a:solidFill>
                  <a:schemeClr val="bg1"/>
                </a:solidFill>
                <a:latin typeface="Times New Roman"/>
                <a:cs typeface="Times New Roman"/>
              </a:rPr>
              <a:t>About being witnesses for Jesus in an anti-Christian culture</a:t>
            </a:r>
            <a:endParaRPr lang="en-US" sz="2400" spc="120" dirty="0" smtClean="0">
              <a:solidFill>
                <a:schemeClr val="bg1"/>
              </a:solidFill>
              <a:latin typeface="Times New Roman"/>
              <a:cs typeface="Times New Roman"/>
            </a:endParaRPr>
          </a:p>
        </p:txBody>
      </p:sp>
      <p:sp>
        <p:nvSpPr>
          <p:cNvPr id="16" name="TextBox 15"/>
          <p:cNvSpPr txBox="1"/>
          <p:nvPr/>
        </p:nvSpPr>
        <p:spPr>
          <a:xfrm>
            <a:off x="-6201" y="1486367"/>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1.  A command to write to an angel of a church</a:t>
            </a:r>
            <a:endParaRPr lang="en-US" sz="2400" spc="120" dirty="0" smtClean="0">
              <a:solidFill>
                <a:srgbClr val="FFFF00"/>
              </a:solidFill>
              <a:latin typeface="Times New Roman"/>
              <a:cs typeface="Times New Roman"/>
            </a:endParaRPr>
          </a:p>
        </p:txBody>
      </p:sp>
      <p:sp>
        <p:nvSpPr>
          <p:cNvPr id="7" name="TextBox 6"/>
          <p:cNvSpPr txBox="1"/>
          <p:nvPr/>
        </p:nvSpPr>
        <p:spPr>
          <a:xfrm>
            <a:off x="17393" y="1910688"/>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2.  Christ describes Himself</a:t>
            </a:r>
            <a:endParaRPr lang="en-US" sz="2400" spc="120" dirty="0" smtClean="0">
              <a:solidFill>
                <a:srgbClr val="FFFF00"/>
              </a:solidFill>
              <a:latin typeface="Times New Roman"/>
              <a:cs typeface="Times New Roman"/>
            </a:endParaRPr>
          </a:p>
        </p:txBody>
      </p:sp>
      <p:sp>
        <p:nvSpPr>
          <p:cNvPr id="8" name="TextBox 7"/>
          <p:cNvSpPr txBox="1"/>
          <p:nvPr/>
        </p:nvSpPr>
        <p:spPr>
          <a:xfrm>
            <a:off x="13976" y="2300187"/>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3.  He congratulates the church for its good works (if any)</a:t>
            </a:r>
            <a:endParaRPr lang="en-US" sz="2400" spc="120" dirty="0" smtClean="0">
              <a:solidFill>
                <a:srgbClr val="FFFF00"/>
              </a:solidFill>
              <a:latin typeface="Times New Roman"/>
              <a:cs typeface="Times New Roman"/>
            </a:endParaRPr>
          </a:p>
        </p:txBody>
      </p:sp>
      <p:sp>
        <p:nvSpPr>
          <p:cNvPr id="9" name="TextBox 8"/>
          <p:cNvSpPr txBox="1"/>
          <p:nvPr/>
        </p:nvSpPr>
        <p:spPr>
          <a:xfrm>
            <a:off x="-5427" y="2753668"/>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4.  An accusation </a:t>
            </a:r>
            <a:r>
              <a:rPr lang="en-US" sz="2400" spc="120" dirty="0" smtClean="0">
                <a:solidFill>
                  <a:srgbClr val="FFFF00"/>
                </a:solidFill>
                <a:latin typeface="Times New Roman"/>
                <a:cs typeface="Times New Roman"/>
              </a:rPr>
              <a:t>is leveled at the church because of some sin</a:t>
            </a:r>
            <a:endParaRPr lang="en-US" sz="2400" spc="120" dirty="0" smtClean="0">
              <a:solidFill>
                <a:srgbClr val="FFFF00"/>
              </a:solidFill>
              <a:latin typeface="Times New Roman"/>
              <a:cs typeface="Times New Roman"/>
            </a:endParaRPr>
          </a:p>
        </p:txBody>
      </p:sp>
      <p:sp>
        <p:nvSpPr>
          <p:cNvPr id="11" name="TextBox 10"/>
          <p:cNvSpPr txBox="1"/>
          <p:nvPr/>
        </p:nvSpPr>
        <p:spPr>
          <a:xfrm>
            <a:off x="-24830" y="3115536"/>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5.  Warned to change their ways (judgment / encouragement)</a:t>
            </a:r>
            <a:endParaRPr lang="en-US" sz="2400" spc="120" dirty="0" smtClean="0">
              <a:solidFill>
                <a:srgbClr val="FFFF00"/>
              </a:solidFill>
              <a:latin typeface="Times New Roman"/>
              <a:cs typeface="Times New Roman"/>
            </a:endParaRPr>
          </a:p>
        </p:txBody>
      </p:sp>
      <p:sp>
        <p:nvSpPr>
          <p:cNvPr id="12" name="TextBox 11"/>
          <p:cNvSpPr txBox="1"/>
          <p:nvPr/>
        </p:nvSpPr>
        <p:spPr>
          <a:xfrm>
            <a:off x="-37480" y="3576942"/>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6.  Do you accept this or deny it????</a:t>
            </a:r>
            <a:endParaRPr lang="en-US" sz="2400" spc="120" dirty="0" smtClean="0">
              <a:solidFill>
                <a:srgbClr val="FFFF00"/>
              </a:solidFill>
              <a:latin typeface="Times New Roman"/>
              <a:cs typeface="Times New Roman"/>
            </a:endParaRPr>
          </a:p>
        </p:txBody>
      </p:sp>
      <p:sp>
        <p:nvSpPr>
          <p:cNvPr id="14" name="TextBox 13"/>
          <p:cNvSpPr txBox="1"/>
          <p:nvPr/>
        </p:nvSpPr>
        <p:spPr>
          <a:xfrm>
            <a:off x="-23937" y="3982092"/>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7.  A promise to those who conquer the problem</a:t>
            </a:r>
            <a:endParaRPr lang="en-US" sz="2400" spc="120" dirty="0" smtClean="0">
              <a:solidFill>
                <a:srgbClr val="FFFF00"/>
              </a:solidFill>
              <a:latin typeface="Times New Roman"/>
              <a:cs typeface="Times New Roman"/>
            </a:endParaRPr>
          </a:p>
        </p:txBody>
      </p:sp>
      <p:sp>
        <p:nvSpPr>
          <p:cNvPr id="2" name="TextBox 1"/>
          <p:cNvSpPr txBox="1"/>
          <p:nvPr/>
        </p:nvSpPr>
        <p:spPr>
          <a:xfrm>
            <a:off x="1187624" y="1121031"/>
            <a:ext cx="7056784" cy="461665"/>
          </a:xfrm>
          <a:prstGeom prst="rect">
            <a:avLst/>
          </a:prstGeom>
          <a:noFill/>
        </p:spPr>
        <p:txBody>
          <a:bodyPr wrap="square" rtlCol="0">
            <a:spAutoFit/>
          </a:bodyPr>
          <a:lstStyle/>
          <a:p>
            <a:r>
              <a:rPr lang="en-US" sz="2400" u="sng" dirty="0" smtClean="0">
                <a:solidFill>
                  <a:schemeClr val="bg1"/>
                </a:solidFill>
              </a:rPr>
              <a:t>The structure of the letters</a:t>
            </a:r>
            <a:endParaRPr lang="en-US" sz="2400" u="sng" dirty="0">
              <a:solidFill>
                <a:schemeClr val="bg1"/>
              </a:solidFill>
            </a:endParaRPr>
          </a:p>
        </p:txBody>
      </p:sp>
    </p:spTree>
    <p:extLst>
      <p:ext uri="{BB962C8B-B14F-4D97-AF65-F5344CB8AC3E}">
        <p14:creationId xmlns:p14="http://schemas.microsoft.com/office/powerpoint/2010/main" val="120374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xEl>
                                              <p:pRg st="0" end="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6" grpId="0" build="p"/>
      <p:bldP spid="7" grpId="0" build="p"/>
      <p:bldP spid="8" grpId="0" build="p"/>
      <p:bldP spid="9" grpId="0" build="p"/>
      <p:bldP spid="11" grpId="0" build="p"/>
      <p:bldP spid="12" grpId="0" build="p"/>
      <p:bldP spid="14" grpId="0" build="p"/>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The 7 letters to the 7 churches in Asia (Turkey)</a:t>
            </a:r>
            <a:endParaRPr lang="en-US" sz="2300" dirty="0" smtClean="0">
              <a:solidFill>
                <a:srgbClr val="FFFF00"/>
              </a:solidFill>
              <a:latin typeface="Iowan Old Style Black"/>
              <a:cs typeface="Iowan Old Style Black"/>
            </a:endParaRPr>
          </a:p>
        </p:txBody>
      </p:sp>
      <p:sp>
        <p:nvSpPr>
          <p:cNvPr id="13" name="TextBox 12"/>
          <p:cNvSpPr txBox="1"/>
          <p:nvPr/>
        </p:nvSpPr>
        <p:spPr>
          <a:xfrm>
            <a:off x="0" y="311400"/>
            <a:ext cx="8911787" cy="830997"/>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Each letter ends with a promise of eternal life in Jesus Christ</a:t>
            </a:r>
          </a:p>
          <a:p>
            <a:pPr marL="342900" indent="-342900">
              <a:buFont typeface="Arial" charset="0"/>
              <a:buChar char="•"/>
            </a:pPr>
            <a:r>
              <a:rPr lang="en-US" sz="2400" spc="120" dirty="0" smtClean="0">
                <a:solidFill>
                  <a:schemeClr val="bg1"/>
                </a:solidFill>
                <a:latin typeface="Times New Roman"/>
                <a:cs typeface="Times New Roman"/>
              </a:rPr>
              <a:t>About being witnesses for Jesus in an anti-Christian culture</a:t>
            </a:r>
            <a:endParaRPr lang="en-US" sz="2400" spc="120" dirty="0" smtClean="0">
              <a:solidFill>
                <a:schemeClr val="bg1"/>
              </a:solidFill>
              <a:latin typeface="Times New Roman"/>
              <a:cs typeface="Times New Roman"/>
            </a:endParaRPr>
          </a:p>
        </p:txBody>
      </p:sp>
      <p:sp>
        <p:nvSpPr>
          <p:cNvPr id="16" name="TextBox 15"/>
          <p:cNvSpPr txBox="1"/>
          <p:nvPr/>
        </p:nvSpPr>
        <p:spPr>
          <a:xfrm>
            <a:off x="13976" y="1489230"/>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1</a:t>
            </a:r>
            <a:r>
              <a:rPr lang="en-US" sz="2400" spc="120" dirty="0">
                <a:solidFill>
                  <a:srgbClr val="FFFF00"/>
                </a:solidFill>
                <a:latin typeface="Times New Roman"/>
                <a:cs typeface="Times New Roman"/>
              </a:rPr>
              <a:t>. </a:t>
            </a:r>
            <a:r>
              <a:rPr lang="en-US" sz="2400" spc="120" dirty="0" smtClean="0">
                <a:solidFill>
                  <a:srgbClr val="FFFF00"/>
                </a:solidFill>
                <a:latin typeface="Times New Roman"/>
                <a:cs typeface="Times New Roman"/>
              </a:rPr>
              <a:t> A </a:t>
            </a:r>
            <a:r>
              <a:rPr lang="en-US" sz="2400" spc="120" dirty="0">
                <a:solidFill>
                  <a:srgbClr val="FFFF00"/>
                </a:solidFill>
                <a:latin typeface="Times New Roman"/>
                <a:cs typeface="Times New Roman"/>
              </a:rPr>
              <a:t>command to write to </a:t>
            </a:r>
            <a:r>
              <a:rPr lang="en-US" sz="2400" spc="120" dirty="0" smtClean="0">
                <a:solidFill>
                  <a:srgbClr val="FFFF00"/>
                </a:solidFill>
                <a:latin typeface="Times New Roman"/>
                <a:cs typeface="Times New Roman"/>
              </a:rPr>
              <a:t>the angel </a:t>
            </a:r>
            <a:r>
              <a:rPr lang="en-US" sz="2400" spc="120" dirty="0">
                <a:solidFill>
                  <a:srgbClr val="FFFF00"/>
                </a:solidFill>
                <a:latin typeface="Times New Roman"/>
                <a:cs typeface="Times New Roman"/>
              </a:rPr>
              <a:t>of the church of Ephesus</a:t>
            </a:r>
          </a:p>
        </p:txBody>
      </p:sp>
      <p:sp>
        <p:nvSpPr>
          <p:cNvPr id="7" name="TextBox 6"/>
          <p:cNvSpPr txBox="1"/>
          <p:nvPr/>
        </p:nvSpPr>
        <p:spPr>
          <a:xfrm>
            <a:off x="17393" y="1910688"/>
            <a:ext cx="9084997"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2.  Christ describes Himself</a:t>
            </a:r>
            <a:endParaRPr lang="en-US" sz="2400" spc="120" dirty="0" smtClean="0">
              <a:solidFill>
                <a:schemeClr val="bg1"/>
              </a:solidFill>
              <a:latin typeface="Times New Roman"/>
              <a:cs typeface="Times New Roman"/>
            </a:endParaRPr>
          </a:p>
        </p:txBody>
      </p:sp>
      <p:sp>
        <p:nvSpPr>
          <p:cNvPr id="8" name="TextBox 7"/>
          <p:cNvSpPr txBox="1"/>
          <p:nvPr/>
        </p:nvSpPr>
        <p:spPr>
          <a:xfrm>
            <a:off x="13976" y="2300187"/>
            <a:ext cx="9084997"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3.  He congratulates the church for its good works (if any)</a:t>
            </a:r>
            <a:endParaRPr lang="en-US" sz="2400" spc="120" dirty="0" smtClean="0">
              <a:solidFill>
                <a:schemeClr val="bg1"/>
              </a:solidFill>
              <a:latin typeface="Times New Roman"/>
              <a:cs typeface="Times New Roman"/>
            </a:endParaRPr>
          </a:p>
        </p:txBody>
      </p:sp>
      <p:sp>
        <p:nvSpPr>
          <p:cNvPr id="9" name="TextBox 8"/>
          <p:cNvSpPr txBox="1"/>
          <p:nvPr/>
        </p:nvSpPr>
        <p:spPr>
          <a:xfrm>
            <a:off x="-5427" y="2753668"/>
            <a:ext cx="9084997"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4.  An accusation </a:t>
            </a:r>
            <a:r>
              <a:rPr lang="en-US" sz="2400" spc="120" dirty="0" smtClean="0">
                <a:solidFill>
                  <a:schemeClr val="bg1"/>
                </a:solidFill>
                <a:latin typeface="Times New Roman"/>
                <a:cs typeface="Times New Roman"/>
              </a:rPr>
              <a:t>is leveled at the church because of some sin</a:t>
            </a:r>
            <a:endParaRPr lang="en-US" sz="2400" spc="120" dirty="0" smtClean="0">
              <a:solidFill>
                <a:schemeClr val="bg1"/>
              </a:solidFill>
              <a:latin typeface="Times New Roman"/>
              <a:cs typeface="Times New Roman"/>
            </a:endParaRPr>
          </a:p>
        </p:txBody>
      </p:sp>
      <p:sp>
        <p:nvSpPr>
          <p:cNvPr id="11" name="TextBox 10"/>
          <p:cNvSpPr txBox="1"/>
          <p:nvPr/>
        </p:nvSpPr>
        <p:spPr>
          <a:xfrm>
            <a:off x="-24830" y="3115536"/>
            <a:ext cx="9084997"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5.  Warned to change their ways (judgment / encouragement)</a:t>
            </a:r>
            <a:endParaRPr lang="en-US" sz="2400" spc="120" dirty="0" smtClean="0">
              <a:solidFill>
                <a:schemeClr val="bg1"/>
              </a:solidFill>
              <a:latin typeface="Times New Roman"/>
              <a:cs typeface="Times New Roman"/>
            </a:endParaRPr>
          </a:p>
        </p:txBody>
      </p:sp>
      <p:sp>
        <p:nvSpPr>
          <p:cNvPr id="12" name="TextBox 11"/>
          <p:cNvSpPr txBox="1"/>
          <p:nvPr/>
        </p:nvSpPr>
        <p:spPr>
          <a:xfrm>
            <a:off x="-37480" y="3576942"/>
            <a:ext cx="9084997"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6.  Do you accept this or deny it????</a:t>
            </a:r>
            <a:endParaRPr lang="en-US" sz="2400" spc="120" dirty="0" smtClean="0">
              <a:solidFill>
                <a:schemeClr val="bg1"/>
              </a:solidFill>
              <a:latin typeface="Times New Roman"/>
              <a:cs typeface="Times New Roman"/>
            </a:endParaRPr>
          </a:p>
        </p:txBody>
      </p:sp>
      <p:sp>
        <p:nvSpPr>
          <p:cNvPr id="14" name="TextBox 13"/>
          <p:cNvSpPr txBox="1"/>
          <p:nvPr/>
        </p:nvSpPr>
        <p:spPr>
          <a:xfrm>
            <a:off x="-23937" y="3982092"/>
            <a:ext cx="9084997"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7.  A promise to those who conquer the problem</a:t>
            </a:r>
            <a:endParaRPr lang="en-US" sz="2400" spc="120" dirty="0" smtClean="0">
              <a:solidFill>
                <a:schemeClr val="bg1"/>
              </a:solidFill>
              <a:latin typeface="Times New Roman"/>
              <a:cs typeface="Times New Roman"/>
            </a:endParaRPr>
          </a:p>
        </p:txBody>
      </p:sp>
      <p:sp>
        <p:nvSpPr>
          <p:cNvPr id="2" name="TextBox 1"/>
          <p:cNvSpPr txBox="1"/>
          <p:nvPr/>
        </p:nvSpPr>
        <p:spPr>
          <a:xfrm>
            <a:off x="1187624" y="1121031"/>
            <a:ext cx="7056784" cy="461665"/>
          </a:xfrm>
          <a:prstGeom prst="rect">
            <a:avLst/>
          </a:prstGeom>
          <a:noFill/>
        </p:spPr>
        <p:txBody>
          <a:bodyPr wrap="square" rtlCol="0">
            <a:spAutoFit/>
          </a:bodyPr>
          <a:lstStyle/>
          <a:p>
            <a:r>
              <a:rPr lang="en-US" sz="2400" u="sng" dirty="0" smtClean="0">
                <a:solidFill>
                  <a:schemeClr val="bg1"/>
                </a:solidFill>
              </a:rPr>
              <a:t>The letter to the Church at Ephesus</a:t>
            </a:r>
            <a:endParaRPr lang="en-US" sz="2400" u="sng" dirty="0">
              <a:solidFill>
                <a:schemeClr val="bg1"/>
              </a:solidFill>
            </a:endParaRPr>
          </a:p>
        </p:txBody>
      </p:sp>
    </p:spTree>
    <p:extLst>
      <p:ext uri="{BB962C8B-B14F-4D97-AF65-F5344CB8AC3E}">
        <p14:creationId xmlns:p14="http://schemas.microsoft.com/office/powerpoint/2010/main" val="18958690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The 7 letters to the 7 churches in Asia (Turkey)</a:t>
            </a:r>
            <a:endParaRPr lang="en-US" sz="2300" dirty="0" smtClean="0">
              <a:solidFill>
                <a:srgbClr val="FFFF00"/>
              </a:solidFill>
              <a:latin typeface="Iowan Old Style Black"/>
              <a:cs typeface="Iowan Old Style Black"/>
            </a:endParaRPr>
          </a:p>
        </p:txBody>
      </p:sp>
      <p:sp>
        <p:nvSpPr>
          <p:cNvPr id="13" name="TextBox 12"/>
          <p:cNvSpPr txBox="1"/>
          <p:nvPr/>
        </p:nvSpPr>
        <p:spPr>
          <a:xfrm>
            <a:off x="0" y="311400"/>
            <a:ext cx="8911787" cy="830997"/>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Each letter ends with a promise of eternal life in Jesus Christ</a:t>
            </a:r>
          </a:p>
          <a:p>
            <a:pPr marL="342900" indent="-342900">
              <a:buFont typeface="Arial" charset="0"/>
              <a:buChar char="•"/>
            </a:pPr>
            <a:r>
              <a:rPr lang="en-US" sz="2400" spc="120" dirty="0" smtClean="0">
                <a:solidFill>
                  <a:schemeClr val="bg1"/>
                </a:solidFill>
                <a:latin typeface="Times New Roman"/>
                <a:cs typeface="Times New Roman"/>
              </a:rPr>
              <a:t>About being witnesses for Jesus in an anti-Christian culture</a:t>
            </a:r>
            <a:endParaRPr lang="en-US" sz="2400" spc="120" dirty="0" smtClean="0">
              <a:solidFill>
                <a:schemeClr val="bg1"/>
              </a:solidFill>
              <a:latin typeface="Times New Roman"/>
              <a:cs typeface="Times New Roman"/>
            </a:endParaRPr>
          </a:p>
        </p:txBody>
      </p:sp>
      <p:sp>
        <p:nvSpPr>
          <p:cNvPr id="16" name="TextBox 15"/>
          <p:cNvSpPr txBox="1"/>
          <p:nvPr/>
        </p:nvSpPr>
        <p:spPr>
          <a:xfrm>
            <a:off x="0" y="1463305"/>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1.  A command to write to the angel of the church of Ephesus</a:t>
            </a:r>
            <a:endParaRPr lang="en-US" sz="2400" spc="120" dirty="0" smtClean="0">
              <a:solidFill>
                <a:srgbClr val="FFFF00"/>
              </a:solidFill>
              <a:latin typeface="Times New Roman"/>
              <a:cs typeface="Times New Roman"/>
            </a:endParaRPr>
          </a:p>
        </p:txBody>
      </p:sp>
      <p:sp>
        <p:nvSpPr>
          <p:cNvPr id="7" name="TextBox 6"/>
          <p:cNvSpPr txBox="1"/>
          <p:nvPr/>
        </p:nvSpPr>
        <p:spPr>
          <a:xfrm>
            <a:off x="17393" y="1910688"/>
            <a:ext cx="9084997" cy="830997"/>
          </a:xfrm>
          <a:prstGeom prst="rect">
            <a:avLst/>
          </a:prstGeom>
          <a:noFill/>
        </p:spPr>
        <p:txBody>
          <a:bodyPr wrap="square" rtlCol="0">
            <a:spAutoFit/>
          </a:bodyPr>
          <a:lstStyle/>
          <a:p>
            <a:pPr marL="446088" indent="-446088"/>
            <a:r>
              <a:rPr lang="en-US" sz="2400" spc="120" dirty="0" smtClean="0">
                <a:solidFill>
                  <a:srgbClr val="FFFF00"/>
                </a:solidFill>
                <a:latin typeface="Times New Roman"/>
                <a:cs typeface="Times New Roman"/>
              </a:rPr>
              <a:t>2.  Christ holds 7 stars in His right hand &amp; walks among the 7 lampstands</a:t>
            </a:r>
            <a:endParaRPr lang="en-US" sz="2400" spc="120" dirty="0" smtClean="0">
              <a:solidFill>
                <a:srgbClr val="FFFF00"/>
              </a:solidFill>
              <a:latin typeface="Times New Roman"/>
              <a:cs typeface="Times New Roman"/>
            </a:endParaRPr>
          </a:p>
        </p:txBody>
      </p:sp>
      <p:sp>
        <p:nvSpPr>
          <p:cNvPr id="8" name="TextBox 7"/>
          <p:cNvSpPr txBox="1"/>
          <p:nvPr/>
        </p:nvSpPr>
        <p:spPr>
          <a:xfrm>
            <a:off x="29777" y="3376157"/>
            <a:ext cx="9084997"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3.  He congratulates the church for its good works (if any) </a:t>
            </a:r>
            <a:endParaRPr lang="en-US" sz="2400" spc="120" dirty="0" smtClean="0">
              <a:solidFill>
                <a:schemeClr val="bg1"/>
              </a:solidFill>
              <a:latin typeface="Times New Roman"/>
              <a:cs typeface="Times New Roman"/>
            </a:endParaRPr>
          </a:p>
        </p:txBody>
      </p:sp>
      <p:sp>
        <p:nvSpPr>
          <p:cNvPr id="9" name="TextBox 8"/>
          <p:cNvSpPr txBox="1"/>
          <p:nvPr/>
        </p:nvSpPr>
        <p:spPr>
          <a:xfrm>
            <a:off x="17393" y="3809456"/>
            <a:ext cx="9084997"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4.  An accusation </a:t>
            </a:r>
            <a:r>
              <a:rPr lang="en-US" sz="2400" spc="120" dirty="0" smtClean="0">
                <a:solidFill>
                  <a:schemeClr val="bg1"/>
                </a:solidFill>
                <a:latin typeface="Times New Roman"/>
                <a:cs typeface="Times New Roman"/>
              </a:rPr>
              <a:t>is leveled at the church because of some sin</a:t>
            </a:r>
            <a:endParaRPr lang="en-US" sz="2400" spc="120" dirty="0" smtClean="0">
              <a:solidFill>
                <a:schemeClr val="bg1"/>
              </a:solidFill>
              <a:latin typeface="Times New Roman"/>
              <a:cs typeface="Times New Roman"/>
            </a:endParaRPr>
          </a:p>
        </p:txBody>
      </p:sp>
      <p:sp>
        <p:nvSpPr>
          <p:cNvPr id="11" name="TextBox 10"/>
          <p:cNvSpPr txBox="1"/>
          <p:nvPr/>
        </p:nvSpPr>
        <p:spPr>
          <a:xfrm>
            <a:off x="-2010" y="4171324"/>
            <a:ext cx="9084997"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5.  Warned to change their ways (judgment / encouragement)</a:t>
            </a:r>
            <a:endParaRPr lang="en-US" sz="2400" spc="120" dirty="0" smtClean="0">
              <a:solidFill>
                <a:schemeClr val="bg1"/>
              </a:solidFill>
              <a:latin typeface="Times New Roman"/>
              <a:cs typeface="Times New Roman"/>
            </a:endParaRPr>
          </a:p>
        </p:txBody>
      </p:sp>
      <p:sp>
        <p:nvSpPr>
          <p:cNvPr id="12" name="TextBox 11"/>
          <p:cNvSpPr txBox="1"/>
          <p:nvPr/>
        </p:nvSpPr>
        <p:spPr>
          <a:xfrm>
            <a:off x="-14660" y="4632730"/>
            <a:ext cx="9084997"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6.  Do you accept this or deny it????</a:t>
            </a:r>
            <a:endParaRPr lang="en-US" sz="2400" spc="120" dirty="0" smtClean="0">
              <a:solidFill>
                <a:schemeClr val="bg1"/>
              </a:solidFill>
              <a:latin typeface="Times New Roman"/>
              <a:cs typeface="Times New Roman"/>
            </a:endParaRPr>
          </a:p>
        </p:txBody>
      </p:sp>
      <p:sp>
        <p:nvSpPr>
          <p:cNvPr id="14" name="TextBox 13"/>
          <p:cNvSpPr txBox="1"/>
          <p:nvPr/>
        </p:nvSpPr>
        <p:spPr>
          <a:xfrm>
            <a:off x="-1117" y="5037880"/>
            <a:ext cx="9084997"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7.  A promise to those who conquer the problem</a:t>
            </a:r>
            <a:endParaRPr lang="en-US" sz="2400" spc="120" dirty="0" smtClean="0">
              <a:solidFill>
                <a:schemeClr val="bg1"/>
              </a:solidFill>
              <a:latin typeface="Times New Roman"/>
              <a:cs typeface="Times New Roman"/>
            </a:endParaRPr>
          </a:p>
        </p:txBody>
      </p:sp>
      <p:sp>
        <p:nvSpPr>
          <p:cNvPr id="2" name="TextBox 1"/>
          <p:cNvSpPr txBox="1"/>
          <p:nvPr/>
        </p:nvSpPr>
        <p:spPr>
          <a:xfrm>
            <a:off x="1187624" y="1121031"/>
            <a:ext cx="7056784" cy="461665"/>
          </a:xfrm>
          <a:prstGeom prst="rect">
            <a:avLst/>
          </a:prstGeom>
          <a:noFill/>
        </p:spPr>
        <p:txBody>
          <a:bodyPr wrap="square" rtlCol="0">
            <a:spAutoFit/>
          </a:bodyPr>
          <a:lstStyle/>
          <a:p>
            <a:r>
              <a:rPr lang="en-US" sz="2400" u="sng" dirty="0">
                <a:solidFill>
                  <a:schemeClr val="bg1"/>
                </a:solidFill>
              </a:rPr>
              <a:t>The letter to the Church at Ephesus</a:t>
            </a:r>
            <a:endParaRPr lang="en-US" sz="2400" u="sng" dirty="0">
              <a:solidFill>
                <a:schemeClr val="bg1"/>
              </a:solidFill>
            </a:endParaRPr>
          </a:p>
        </p:txBody>
      </p:sp>
      <p:sp>
        <p:nvSpPr>
          <p:cNvPr id="15" name="TextBox 14"/>
          <p:cNvSpPr txBox="1"/>
          <p:nvPr/>
        </p:nvSpPr>
        <p:spPr>
          <a:xfrm>
            <a:off x="2123728" y="2232602"/>
            <a:ext cx="6788059" cy="1200329"/>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There is a spiritual dimension to the church.</a:t>
            </a:r>
          </a:p>
          <a:p>
            <a:pPr marL="342900" indent="-342900">
              <a:buFont typeface="Arial" charset="0"/>
              <a:buChar char="•"/>
            </a:pPr>
            <a:r>
              <a:rPr lang="en-US" sz="2400" spc="120" dirty="0" smtClean="0">
                <a:solidFill>
                  <a:schemeClr val="bg1"/>
                </a:solidFill>
                <a:latin typeface="Times New Roman"/>
                <a:cs typeface="Times New Roman"/>
              </a:rPr>
              <a:t>Christ is the source of the light</a:t>
            </a:r>
          </a:p>
          <a:p>
            <a:pPr marL="342900" indent="-342900">
              <a:buFont typeface="Arial" charset="0"/>
              <a:buChar char="•"/>
            </a:pPr>
            <a:r>
              <a:rPr lang="en-US" sz="2400" spc="120" dirty="0" smtClean="0">
                <a:solidFill>
                  <a:schemeClr val="bg1"/>
                </a:solidFill>
                <a:latin typeface="Times New Roman"/>
                <a:cs typeface="Times New Roman"/>
              </a:rPr>
              <a:t>He is very aware of everything a church does</a:t>
            </a:r>
            <a:endParaRPr lang="en-US" sz="24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812093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94828"/>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1.  A command to write to the angel of the church of Ephesus</a:t>
            </a:r>
            <a:endParaRPr lang="en-US" sz="2400" spc="120" dirty="0" smtClean="0">
              <a:solidFill>
                <a:srgbClr val="FFFF00"/>
              </a:solidFill>
              <a:latin typeface="Times New Roman"/>
              <a:cs typeface="Times New Roman"/>
            </a:endParaRPr>
          </a:p>
        </p:txBody>
      </p:sp>
      <p:sp>
        <p:nvSpPr>
          <p:cNvPr id="7" name="TextBox 6"/>
          <p:cNvSpPr txBox="1"/>
          <p:nvPr/>
        </p:nvSpPr>
        <p:spPr>
          <a:xfrm>
            <a:off x="17393" y="352555"/>
            <a:ext cx="9084997" cy="830997"/>
          </a:xfrm>
          <a:prstGeom prst="rect">
            <a:avLst/>
          </a:prstGeom>
          <a:noFill/>
        </p:spPr>
        <p:txBody>
          <a:bodyPr wrap="square" rtlCol="0">
            <a:spAutoFit/>
          </a:bodyPr>
          <a:lstStyle/>
          <a:p>
            <a:pPr marL="446088" indent="-446088"/>
            <a:r>
              <a:rPr lang="en-US" sz="2400" spc="120" dirty="0" smtClean="0">
                <a:solidFill>
                  <a:srgbClr val="FFFF00"/>
                </a:solidFill>
                <a:latin typeface="Times New Roman"/>
                <a:cs typeface="Times New Roman"/>
              </a:rPr>
              <a:t>2.  Christ holds 7 stars in His right hand &amp; walks among the 7 lampstands</a:t>
            </a:r>
            <a:endParaRPr lang="en-US" sz="2400" spc="120" dirty="0" smtClean="0">
              <a:solidFill>
                <a:srgbClr val="FFFF00"/>
              </a:solidFill>
              <a:latin typeface="Times New Roman"/>
              <a:cs typeface="Times New Roman"/>
            </a:endParaRPr>
          </a:p>
        </p:txBody>
      </p:sp>
      <p:sp>
        <p:nvSpPr>
          <p:cNvPr id="8" name="TextBox 7"/>
          <p:cNvSpPr txBox="1"/>
          <p:nvPr/>
        </p:nvSpPr>
        <p:spPr>
          <a:xfrm>
            <a:off x="29777" y="1818024"/>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3.  He congratulates the church for its good works</a:t>
            </a:r>
            <a:endParaRPr lang="en-US" sz="2400" spc="120" dirty="0" smtClean="0">
              <a:solidFill>
                <a:srgbClr val="FFFF00"/>
              </a:solidFill>
              <a:latin typeface="Times New Roman"/>
              <a:cs typeface="Times New Roman"/>
            </a:endParaRPr>
          </a:p>
        </p:txBody>
      </p:sp>
      <p:sp>
        <p:nvSpPr>
          <p:cNvPr id="9" name="TextBox 8"/>
          <p:cNvSpPr txBox="1"/>
          <p:nvPr/>
        </p:nvSpPr>
        <p:spPr>
          <a:xfrm>
            <a:off x="18510" y="4024911"/>
            <a:ext cx="9084997"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4.  An accusation </a:t>
            </a:r>
            <a:r>
              <a:rPr lang="en-US" sz="2400" spc="120" dirty="0" smtClean="0">
                <a:solidFill>
                  <a:schemeClr val="bg1"/>
                </a:solidFill>
                <a:latin typeface="Times New Roman"/>
                <a:cs typeface="Times New Roman"/>
              </a:rPr>
              <a:t>is leveled at the church because of some sin</a:t>
            </a:r>
            <a:endParaRPr lang="en-US" sz="2400" spc="120" dirty="0" smtClean="0">
              <a:solidFill>
                <a:schemeClr val="bg1"/>
              </a:solidFill>
              <a:latin typeface="Times New Roman"/>
              <a:cs typeface="Times New Roman"/>
            </a:endParaRPr>
          </a:p>
        </p:txBody>
      </p:sp>
      <p:sp>
        <p:nvSpPr>
          <p:cNvPr id="11" name="TextBox 10"/>
          <p:cNvSpPr txBox="1"/>
          <p:nvPr/>
        </p:nvSpPr>
        <p:spPr>
          <a:xfrm>
            <a:off x="-893" y="4386779"/>
            <a:ext cx="9084997"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5.  Warned to change their ways (judgment / encouragement)</a:t>
            </a:r>
            <a:endParaRPr lang="en-US" sz="2400" spc="120" dirty="0" smtClean="0">
              <a:solidFill>
                <a:schemeClr val="bg1"/>
              </a:solidFill>
              <a:latin typeface="Times New Roman"/>
              <a:cs typeface="Times New Roman"/>
            </a:endParaRPr>
          </a:p>
        </p:txBody>
      </p:sp>
      <p:sp>
        <p:nvSpPr>
          <p:cNvPr id="12" name="TextBox 11"/>
          <p:cNvSpPr txBox="1"/>
          <p:nvPr/>
        </p:nvSpPr>
        <p:spPr>
          <a:xfrm>
            <a:off x="-13543" y="4848185"/>
            <a:ext cx="9084997"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6.  Do you accept this or deny it????</a:t>
            </a:r>
            <a:endParaRPr lang="en-US" sz="2400" spc="120" dirty="0" smtClean="0">
              <a:solidFill>
                <a:schemeClr val="bg1"/>
              </a:solidFill>
              <a:latin typeface="Times New Roman"/>
              <a:cs typeface="Times New Roman"/>
            </a:endParaRPr>
          </a:p>
        </p:txBody>
      </p:sp>
      <p:sp>
        <p:nvSpPr>
          <p:cNvPr id="14" name="TextBox 13"/>
          <p:cNvSpPr txBox="1"/>
          <p:nvPr/>
        </p:nvSpPr>
        <p:spPr>
          <a:xfrm>
            <a:off x="0" y="5253335"/>
            <a:ext cx="9084997"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7.  A promise to those who conquer the problem</a:t>
            </a:r>
            <a:endParaRPr lang="en-US" sz="2400" spc="120" dirty="0" smtClean="0">
              <a:solidFill>
                <a:schemeClr val="bg1"/>
              </a:solidFill>
              <a:latin typeface="Times New Roman"/>
              <a:cs typeface="Times New Roman"/>
            </a:endParaRPr>
          </a:p>
        </p:txBody>
      </p:sp>
      <p:sp>
        <p:nvSpPr>
          <p:cNvPr id="15" name="TextBox 14"/>
          <p:cNvSpPr txBox="1"/>
          <p:nvPr/>
        </p:nvSpPr>
        <p:spPr>
          <a:xfrm>
            <a:off x="2123728" y="674469"/>
            <a:ext cx="6788059" cy="1200329"/>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There is a spiritual dimension to the church.</a:t>
            </a:r>
          </a:p>
          <a:p>
            <a:pPr marL="342900" indent="-342900">
              <a:buFont typeface="Arial" charset="0"/>
              <a:buChar char="•"/>
            </a:pPr>
            <a:r>
              <a:rPr lang="en-US" sz="2400" spc="120" dirty="0" smtClean="0">
                <a:solidFill>
                  <a:schemeClr val="bg1"/>
                </a:solidFill>
                <a:latin typeface="Times New Roman"/>
                <a:cs typeface="Times New Roman"/>
              </a:rPr>
              <a:t>Christ is the source of the light</a:t>
            </a:r>
          </a:p>
          <a:p>
            <a:pPr marL="342900" indent="-342900">
              <a:buFont typeface="Arial" charset="0"/>
              <a:buChar char="•"/>
            </a:pPr>
            <a:r>
              <a:rPr lang="en-US" sz="2400" spc="120" dirty="0" smtClean="0">
                <a:solidFill>
                  <a:schemeClr val="bg1"/>
                </a:solidFill>
                <a:latin typeface="Times New Roman"/>
                <a:cs typeface="Times New Roman"/>
              </a:rPr>
              <a:t>He is very aware of everything a church does</a:t>
            </a:r>
            <a:endParaRPr lang="en-US" sz="2400" spc="120" dirty="0" smtClean="0">
              <a:solidFill>
                <a:schemeClr val="bg1"/>
              </a:solidFill>
              <a:latin typeface="Times New Roman"/>
              <a:cs typeface="Times New Roman"/>
            </a:endParaRPr>
          </a:p>
        </p:txBody>
      </p:sp>
      <p:sp>
        <p:nvSpPr>
          <p:cNvPr id="17" name="TextBox 16"/>
          <p:cNvSpPr txBox="1"/>
          <p:nvPr/>
        </p:nvSpPr>
        <p:spPr>
          <a:xfrm>
            <a:off x="539552" y="2202906"/>
            <a:ext cx="8575222" cy="1200329"/>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They toil / labour / work hard for the Kingdom of God</a:t>
            </a:r>
          </a:p>
          <a:p>
            <a:pPr marL="342900" indent="-342900">
              <a:buFont typeface="Arial" charset="0"/>
              <a:buChar char="•"/>
            </a:pPr>
            <a:r>
              <a:rPr lang="en-US" sz="2400" spc="120" dirty="0" smtClean="0">
                <a:solidFill>
                  <a:schemeClr val="bg1"/>
                </a:solidFill>
                <a:latin typeface="Times New Roman"/>
                <a:cs typeface="Times New Roman"/>
              </a:rPr>
              <a:t>Patiently endure hardship and persecution</a:t>
            </a:r>
          </a:p>
          <a:p>
            <a:pPr marL="342900" indent="-342900">
              <a:buFont typeface="Arial" charset="0"/>
              <a:buChar char="•"/>
            </a:pPr>
            <a:r>
              <a:rPr lang="en-US" sz="2400" spc="120" dirty="0" smtClean="0">
                <a:solidFill>
                  <a:schemeClr val="bg1"/>
                </a:solidFill>
                <a:latin typeface="Times New Roman"/>
                <a:cs typeface="Times New Roman"/>
              </a:rPr>
              <a:t>Intolerance of false teaching</a:t>
            </a:r>
            <a:endParaRPr lang="en-US" sz="24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1071345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94828"/>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1.  A command to write to the angel of the church of Ephesus</a:t>
            </a:r>
            <a:endParaRPr lang="en-US" sz="2400" spc="120" dirty="0" smtClean="0">
              <a:solidFill>
                <a:srgbClr val="FFFF00"/>
              </a:solidFill>
              <a:latin typeface="Times New Roman"/>
              <a:cs typeface="Times New Roman"/>
            </a:endParaRPr>
          </a:p>
        </p:txBody>
      </p:sp>
      <p:sp>
        <p:nvSpPr>
          <p:cNvPr id="7" name="TextBox 6"/>
          <p:cNvSpPr txBox="1"/>
          <p:nvPr/>
        </p:nvSpPr>
        <p:spPr>
          <a:xfrm>
            <a:off x="17393" y="352555"/>
            <a:ext cx="9084997" cy="830997"/>
          </a:xfrm>
          <a:prstGeom prst="rect">
            <a:avLst/>
          </a:prstGeom>
          <a:noFill/>
        </p:spPr>
        <p:txBody>
          <a:bodyPr wrap="square" rtlCol="0">
            <a:spAutoFit/>
          </a:bodyPr>
          <a:lstStyle/>
          <a:p>
            <a:pPr marL="446088" indent="-446088"/>
            <a:r>
              <a:rPr lang="en-US" sz="2400" spc="120" dirty="0" smtClean="0">
                <a:solidFill>
                  <a:srgbClr val="FFFF00"/>
                </a:solidFill>
                <a:latin typeface="Times New Roman"/>
                <a:cs typeface="Times New Roman"/>
              </a:rPr>
              <a:t>2.  Christ holds 7 stars in His right hand &amp; walks among the 7 lampstands</a:t>
            </a:r>
            <a:endParaRPr lang="en-US" sz="2400" spc="120" dirty="0" smtClean="0">
              <a:solidFill>
                <a:srgbClr val="FFFF00"/>
              </a:solidFill>
              <a:latin typeface="Times New Roman"/>
              <a:cs typeface="Times New Roman"/>
            </a:endParaRPr>
          </a:p>
        </p:txBody>
      </p:sp>
      <p:sp>
        <p:nvSpPr>
          <p:cNvPr id="8" name="TextBox 7"/>
          <p:cNvSpPr txBox="1"/>
          <p:nvPr/>
        </p:nvSpPr>
        <p:spPr>
          <a:xfrm>
            <a:off x="29777" y="1818024"/>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3.  He congratulates the church for its good works</a:t>
            </a:r>
            <a:endParaRPr lang="en-US" sz="2400" spc="120" dirty="0" smtClean="0">
              <a:solidFill>
                <a:srgbClr val="FFFF00"/>
              </a:solidFill>
              <a:latin typeface="Times New Roman"/>
              <a:cs typeface="Times New Roman"/>
            </a:endParaRPr>
          </a:p>
        </p:txBody>
      </p:sp>
      <p:sp>
        <p:nvSpPr>
          <p:cNvPr id="9" name="TextBox 8"/>
          <p:cNvSpPr txBox="1"/>
          <p:nvPr/>
        </p:nvSpPr>
        <p:spPr>
          <a:xfrm>
            <a:off x="-13544" y="3260371"/>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4.  An accusation </a:t>
            </a:r>
            <a:r>
              <a:rPr lang="en-US" sz="2400" spc="120" dirty="0" smtClean="0">
                <a:solidFill>
                  <a:srgbClr val="FFFF00"/>
                </a:solidFill>
                <a:latin typeface="Times New Roman"/>
                <a:cs typeface="Times New Roman"/>
              </a:rPr>
              <a:t>is leveled at the church because of some sin</a:t>
            </a:r>
            <a:endParaRPr lang="en-US" sz="2400" spc="120" dirty="0" smtClean="0">
              <a:solidFill>
                <a:srgbClr val="FFFF00"/>
              </a:solidFill>
              <a:latin typeface="Times New Roman"/>
              <a:cs typeface="Times New Roman"/>
            </a:endParaRPr>
          </a:p>
        </p:txBody>
      </p:sp>
      <p:sp>
        <p:nvSpPr>
          <p:cNvPr id="11" name="TextBox 10"/>
          <p:cNvSpPr txBox="1"/>
          <p:nvPr/>
        </p:nvSpPr>
        <p:spPr>
          <a:xfrm>
            <a:off x="-893" y="4386779"/>
            <a:ext cx="9084997"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5.  Warned to change their ways (judgment / encouragement)</a:t>
            </a:r>
            <a:endParaRPr lang="en-US" sz="2400" spc="120" dirty="0" smtClean="0">
              <a:solidFill>
                <a:schemeClr val="bg1"/>
              </a:solidFill>
              <a:latin typeface="Times New Roman"/>
              <a:cs typeface="Times New Roman"/>
            </a:endParaRPr>
          </a:p>
        </p:txBody>
      </p:sp>
      <p:sp>
        <p:nvSpPr>
          <p:cNvPr id="12" name="TextBox 11"/>
          <p:cNvSpPr txBox="1"/>
          <p:nvPr/>
        </p:nvSpPr>
        <p:spPr>
          <a:xfrm>
            <a:off x="-13543" y="4848185"/>
            <a:ext cx="9084997"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6.  Do you accept this or deny it????</a:t>
            </a:r>
            <a:endParaRPr lang="en-US" sz="2400" spc="120" dirty="0" smtClean="0">
              <a:solidFill>
                <a:schemeClr val="bg1"/>
              </a:solidFill>
              <a:latin typeface="Times New Roman"/>
              <a:cs typeface="Times New Roman"/>
            </a:endParaRPr>
          </a:p>
        </p:txBody>
      </p:sp>
      <p:sp>
        <p:nvSpPr>
          <p:cNvPr id="14" name="TextBox 13"/>
          <p:cNvSpPr txBox="1"/>
          <p:nvPr/>
        </p:nvSpPr>
        <p:spPr>
          <a:xfrm>
            <a:off x="0" y="5253335"/>
            <a:ext cx="9084997"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7.  A promise to those who conquer the problem</a:t>
            </a:r>
            <a:endParaRPr lang="en-US" sz="2400" spc="120" dirty="0" smtClean="0">
              <a:solidFill>
                <a:schemeClr val="bg1"/>
              </a:solidFill>
              <a:latin typeface="Times New Roman"/>
              <a:cs typeface="Times New Roman"/>
            </a:endParaRPr>
          </a:p>
        </p:txBody>
      </p:sp>
      <p:sp>
        <p:nvSpPr>
          <p:cNvPr id="15" name="TextBox 14"/>
          <p:cNvSpPr txBox="1"/>
          <p:nvPr/>
        </p:nvSpPr>
        <p:spPr>
          <a:xfrm>
            <a:off x="2123728" y="674469"/>
            <a:ext cx="6788059" cy="1200329"/>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There is a spiritual dimension to the church.</a:t>
            </a:r>
          </a:p>
          <a:p>
            <a:pPr marL="342900" indent="-342900">
              <a:buFont typeface="Arial" charset="0"/>
              <a:buChar char="•"/>
            </a:pPr>
            <a:r>
              <a:rPr lang="en-US" sz="2400" spc="120" dirty="0" smtClean="0">
                <a:solidFill>
                  <a:schemeClr val="bg1"/>
                </a:solidFill>
                <a:latin typeface="Times New Roman"/>
                <a:cs typeface="Times New Roman"/>
              </a:rPr>
              <a:t>Christ is the source of the light</a:t>
            </a:r>
          </a:p>
          <a:p>
            <a:pPr marL="342900" indent="-342900">
              <a:buFont typeface="Arial" charset="0"/>
              <a:buChar char="•"/>
            </a:pPr>
            <a:r>
              <a:rPr lang="en-US" sz="2400" spc="120" dirty="0" smtClean="0">
                <a:solidFill>
                  <a:schemeClr val="bg1"/>
                </a:solidFill>
                <a:latin typeface="Times New Roman"/>
                <a:cs typeface="Times New Roman"/>
              </a:rPr>
              <a:t>He is very aware of everything a church does</a:t>
            </a:r>
            <a:endParaRPr lang="en-US" sz="2400" spc="120" dirty="0" smtClean="0">
              <a:solidFill>
                <a:schemeClr val="bg1"/>
              </a:solidFill>
              <a:latin typeface="Times New Roman"/>
              <a:cs typeface="Times New Roman"/>
            </a:endParaRPr>
          </a:p>
        </p:txBody>
      </p:sp>
      <p:sp>
        <p:nvSpPr>
          <p:cNvPr id="17" name="TextBox 16"/>
          <p:cNvSpPr txBox="1"/>
          <p:nvPr/>
        </p:nvSpPr>
        <p:spPr>
          <a:xfrm>
            <a:off x="539552" y="2202906"/>
            <a:ext cx="8575222" cy="1200329"/>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They toil / labour / work hard for the Kingdom of God</a:t>
            </a:r>
          </a:p>
          <a:p>
            <a:pPr marL="342900" indent="-342900">
              <a:buFont typeface="Arial" charset="0"/>
              <a:buChar char="•"/>
            </a:pPr>
            <a:r>
              <a:rPr lang="en-US" sz="2400" spc="120" dirty="0" smtClean="0">
                <a:solidFill>
                  <a:schemeClr val="bg1"/>
                </a:solidFill>
                <a:latin typeface="Times New Roman"/>
                <a:cs typeface="Times New Roman"/>
              </a:rPr>
              <a:t>Patiently endure hardship and persecution</a:t>
            </a:r>
          </a:p>
          <a:p>
            <a:pPr marL="342900" indent="-342900">
              <a:buFont typeface="Arial" charset="0"/>
              <a:buChar char="•"/>
            </a:pPr>
            <a:r>
              <a:rPr lang="en-US" sz="2400" spc="120" dirty="0" smtClean="0">
                <a:solidFill>
                  <a:schemeClr val="bg1"/>
                </a:solidFill>
                <a:latin typeface="Times New Roman"/>
                <a:cs typeface="Times New Roman"/>
              </a:rPr>
              <a:t>Intolerance of false teaching</a:t>
            </a:r>
            <a:endParaRPr lang="en-US" sz="2400" spc="120" dirty="0" smtClean="0">
              <a:solidFill>
                <a:schemeClr val="bg1"/>
              </a:solidFill>
              <a:latin typeface="Times New Roman"/>
              <a:cs typeface="Times New Roman"/>
            </a:endParaRPr>
          </a:p>
        </p:txBody>
      </p:sp>
      <p:sp>
        <p:nvSpPr>
          <p:cNvPr id="13" name="TextBox 12"/>
          <p:cNvSpPr txBox="1"/>
          <p:nvPr/>
        </p:nvSpPr>
        <p:spPr>
          <a:xfrm>
            <a:off x="539552" y="3548207"/>
            <a:ext cx="8598748" cy="830997"/>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They have abandoned the love that they had at first</a:t>
            </a:r>
          </a:p>
          <a:p>
            <a:pPr marL="342900" indent="-342900">
              <a:buFont typeface="Arial" charset="0"/>
              <a:buChar char="•"/>
            </a:pPr>
            <a:r>
              <a:rPr lang="en-US" sz="2400" u="sng" spc="120" dirty="0" smtClean="0">
                <a:solidFill>
                  <a:schemeClr val="bg1"/>
                </a:solidFill>
                <a:latin typeface="Times New Roman"/>
                <a:cs typeface="Times New Roman"/>
              </a:rPr>
              <a:t>Truth</a:t>
            </a:r>
            <a:r>
              <a:rPr lang="en-US" sz="2400" spc="120" dirty="0" smtClean="0">
                <a:solidFill>
                  <a:schemeClr val="bg1"/>
                </a:solidFill>
                <a:latin typeface="Times New Roman"/>
                <a:cs typeface="Times New Roman"/>
              </a:rPr>
              <a:t> and </a:t>
            </a:r>
            <a:r>
              <a:rPr lang="en-US" sz="2400" u="sng" spc="120" dirty="0" smtClean="0">
                <a:solidFill>
                  <a:schemeClr val="bg1"/>
                </a:solidFill>
                <a:latin typeface="Times New Roman"/>
                <a:cs typeface="Times New Roman"/>
              </a:rPr>
              <a:t>love</a:t>
            </a:r>
            <a:r>
              <a:rPr lang="en-US" sz="2400" spc="120" dirty="0" smtClean="0">
                <a:solidFill>
                  <a:schemeClr val="bg1"/>
                </a:solidFill>
                <a:latin typeface="Times New Roman"/>
                <a:cs typeface="Times New Roman"/>
              </a:rPr>
              <a:t> must go together</a:t>
            </a:r>
            <a:endParaRPr lang="en-US" sz="24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1732298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41151</TotalTime>
  <Words>1125</Words>
  <Application>Microsoft Macintosh PowerPoint</Application>
  <PresentationFormat>On-screen Show (16:10)</PresentationFormat>
  <Paragraphs>131</Paragraphs>
  <Slides>12</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Iowan Old Style Black</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498</cp:revision>
  <cp:lastPrinted>2017-03-04T01:49:53Z</cp:lastPrinted>
  <dcterms:created xsi:type="dcterms:W3CDTF">2016-11-04T06:28:01Z</dcterms:created>
  <dcterms:modified xsi:type="dcterms:W3CDTF">2017-03-04T01:54:05Z</dcterms:modified>
</cp:coreProperties>
</file>